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64" r:id="rId6"/>
  </p:sldMasterIdLst>
  <p:notesMasterIdLst>
    <p:notesMasterId r:id="rId59"/>
  </p:notesMasterIdLst>
  <p:handoutMasterIdLst>
    <p:handoutMasterId r:id="rId60"/>
  </p:handoutMasterIdLst>
  <p:sldIdLst>
    <p:sldId id="256" r:id="rId7"/>
    <p:sldId id="314" r:id="rId8"/>
    <p:sldId id="340" r:id="rId9"/>
    <p:sldId id="316" r:id="rId10"/>
    <p:sldId id="278" r:id="rId11"/>
    <p:sldId id="307" r:id="rId12"/>
    <p:sldId id="341" r:id="rId13"/>
    <p:sldId id="274" r:id="rId14"/>
    <p:sldId id="276" r:id="rId15"/>
    <p:sldId id="303" r:id="rId16"/>
    <p:sldId id="275" r:id="rId17"/>
    <p:sldId id="277" r:id="rId18"/>
    <p:sldId id="319" r:id="rId19"/>
    <p:sldId id="320" r:id="rId20"/>
    <p:sldId id="325" r:id="rId21"/>
    <p:sldId id="281" r:id="rId22"/>
    <p:sldId id="292" r:id="rId23"/>
    <p:sldId id="293" r:id="rId24"/>
    <p:sldId id="294" r:id="rId25"/>
    <p:sldId id="295" r:id="rId26"/>
    <p:sldId id="321" r:id="rId27"/>
    <p:sldId id="286" r:id="rId28"/>
    <p:sldId id="288" r:id="rId29"/>
    <p:sldId id="287" r:id="rId30"/>
    <p:sldId id="315" r:id="rId31"/>
    <p:sldId id="332" r:id="rId32"/>
    <p:sldId id="334" r:id="rId33"/>
    <p:sldId id="333" r:id="rId34"/>
    <p:sldId id="335" r:id="rId35"/>
    <p:sldId id="336" r:id="rId36"/>
    <p:sldId id="337" r:id="rId37"/>
    <p:sldId id="338" r:id="rId38"/>
    <p:sldId id="318" r:id="rId39"/>
    <p:sldId id="309" r:id="rId40"/>
    <p:sldId id="311" r:id="rId41"/>
    <p:sldId id="313" r:id="rId42"/>
    <p:sldId id="326" r:id="rId43"/>
    <p:sldId id="308" r:id="rId44"/>
    <p:sldId id="327" r:id="rId45"/>
    <p:sldId id="322" r:id="rId46"/>
    <p:sldId id="290" r:id="rId47"/>
    <p:sldId id="329" r:id="rId48"/>
    <p:sldId id="323" r:id="rId49"/>
    <p:sldId id="298" r:id="rId50"/>
    <p:sldId id="324" r:id="rId51"/>
    <p:sldId id="331" r:id="rId52"/>
    <p:sldId id="301" r:id="rId53"/>
    <p:sldId id="261" r:id="rId54"/>
    <p:sldId id="339" r:id="rId55"/>
    <p:sldId id="262" r:id="rId56"/>
    <p:sldId id="330" r:id="rId57"/>
    <p:sldId id="342" r:id="rId58"/>
  </p:sldIdLst>
  <p:sldSz cx="12192000" cy="6858000"/>
  <p:notesSz cx="6858000" cy="9144000"/>
  <p:custDataLst>
    <p:tags r:id="rId6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Heijloo, N. (Naomi) (Rijksmedewerker)" initials="H(" lastIdx="48" clrIdx="9">
    <p:extLst>
      <p:ext uri="{19B8F6BF-5375-455C-9EA6-DF929625EA0E}">
        <p15:presenceInfo xmlns:p15="http://schemas.microsoft.com/office/powerpoint/2012/main" userId="S.HEIJLOO@MINFIN.NL" providerId="AD"/>
      </p:ext>
    </p:extLst>
  </p:cmAuthor>
  <p:cmAuthor id="4" name="Arnout Drenthel" initials="AD [4]" lastIdx="1" clrIdx="3"/>
  <p:cmAuthor id="11" name="Smit, CS (Carine) (HVP/AHVP)" initials="SC((" lastIdx="118" clrIdx="10">
    <p:extLst>
      <p:ext uri="{19B8F6BF-5375-455C-9EA6-DF929625EA0E}">
        <p15:presenceInfo xmlns:p15="http://schemas.microsoft.com/office/powerpoint/2012/main" userId="S::c.s.smit@minfin.nl::81c1f10b-0080-40d3-9072-6d284002a7d3" providerId="AD"/>
      </p:ext>
    </p:extLst>
  </p:cmAuthor>
  <p:cmAuthor id="5" name="Arnout Drenthel" initials="AD [5]" lastIdx="1" clrIdx="4"/>
  <p:cmAuthor id="12" name="Noraly Hage (NL)" initials="" lastIdx="55" clrIdx="11">
    <p:extLst>
      <p:ext uri="{19B8F6BF-5375-455C-9EA6-DF929625EA0E}">
        <p15:presenceInfo xmlns:p15="http://schemas.microsoft.com/office/powerpoint/2012/main" userId="S::noraly.hage@pwc.com::73108018-c012-42ba-b546-1b791dbe12f0" providerId="AD"/>
      </p:ext>
    </p:extLst>
  </p:cmAuthor>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A"/>
    <a:srgbClr val="F2D9E7"/>
    <a:srgbClr val="E5B2CF"/>
    <a:srgbClr val="154273"/>
    <a:srgbClr val="008ED1"/>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BDE9D-84E3-7523-5E7C-0ACB551AC73E}" v="186" dt="2024-04-15T08:38:22.8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1" autoAdjust="0"/>
    <p:restoredTop sz="96205" autoAdjust="0"/>
  </p:normalViewPr>
  <p:slideViewPr>
    <p:cSldViewPr snapToGrid="0">
      <p:cViewPr varScale="1">
        <p:scale>
          <a:sx n="154" d="100"/>
          <a:sy n="154" d="100"/>
        </p:scale>
        <p:origin x="792" y="138"/>
      </p:cViewPr>
      <p:guideLst>
        <p:guide pos="518"/>
        <p:guide orient="horz" pos="2160"/>
        <p:guide orient="horz" pos="1036"/>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76" d="100"/>
          <a:sy n="76" d="100"/>
        </p:scale>
        <p:origin x="190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11-8-2025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11-8-2025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239858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1942836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12</a:t>
            </a:fld>
            <a:endParaRPr lang="nl-NL"/>
          </a:p>
        </p:txBody>
      </p:sp>
    </p:spTree>
    <p:extLst>
      <p:ext uri="{BB962C8B-B14F-4D97-AF65-F5344CB8AC3E}">
        <p14:creationId xmlns:p14="http://schemas.microsoft.com/office/powerpoint/2010/main" val="308678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266433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15</a:t>
            </a:fld>
            <a:endParaRPr lang="nl-NL"/>
          </a:p>
        </p:txBody>
      </p:sp>
    </p:spTree>
    <p:extLst>
      <p:ext uri="{BB962C8B-B14F-4D97-AF65-F5344CB8AC3E}">
        <p14:creationId xmlns:p14="http://schemas.microsoft.com/office/powerpoint/2010/main" val="173842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16</a:t>
            </a:fld>
            <a:endParaRPr lang="nl-NL"/>
          </a:p>
        </p:txBody>
      </p:sp>
    </p:spTree>
    <p:extLst>
      <p:ext uri="{BB962C8B-B14F-4D97-AF65-F5344CB8AC3E}">
        <p14:creationId xmlns:p14="http://schemas.microsoft.com/office/powerpoint/2010/main" val="375446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18</a:t>
            </a:fld>
            <a:endParaRPr lang="nl-NL"/>
          </a:p>
        </p:txBody>
      </p:sp>
    </p:spTree>
    <p:extLst>
      <p:ext uri="{BB962C8B-B14F-4D97-AF65-F5344CB8AC3E}">
        <p14:creationId xmlns:p14="http://schemas.microsoft.com/office/powerpoint/2010/main" val="397497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234492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20</a:t>
            </a:fld>
            <a:endParaRPr lang="nl-NL"/>
          </a:p>
        </p:txBody>
      </p:sp>
    </p:spTree>
    <p:extLst>
      <p:ext uri="{BB962C8B-B14F-4D97-AF65-F5344CB8AC3E}">
        <p14:creationId xmlns:p14="http://schemas.microsoft.com/office/powerpoint/2010/main" val="31884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22</a:t>
            </a:fld>
            <a:endParaRPr lang="nl-NL"/>
          </a:p>
        </p:txBody>
      </p:sp>
    </p:spTree>
    <p:extLst>
      <p:ext uri="{BB962C8B-B14F-4D97-AF65-F5344CB8AC3E}">
        <p14:creationId xmlns:p14="http://schemas.microsoft.com/office/powerpoint/2010/main" val="151867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23</a:t>
            </a:fld>
            <a:endParaRPr lang="nl-NL"/>
          </a:p>
        </p:txBody>
      </p:sp>
    </p:spTree>
    <p:extLst>
      <p:ext uri="{BB962C8B-B14F-4D97-AF65-F5344CB8AC3E}">
        <p14:creationId xmlns:p14="http://schemas.microsoft.com/office/powerpoint/2010/main" val="10560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210345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24</a:t>
            </a:fld>
            <a:endParaRPr lang="nl-NL"/>
          </a:p>
        </p:txBody>
      </p:sp>
    </p:spTree>
    <p:extLst>
      <p:ext uri="{BB962C8B-B14F-4D97-AF65-F5344CB8AC3E}">
        <p14:creationId xmlns:p14="http://schemas.microsoft.com/office/powerpoint/2010/main" val="1820893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25</a:t>
            </a:fld>
            <a:endParaRPr lang="nl-NL"/>
          </a:p>
        </p:txBody>
      </p:sp>
    </p:spTree>
    <p:extLst>
      <p:ext uri="{BB962C8B-B14F-4D97-AF65-F5344CB8AC3E}">
        <p14:creationId xmlns:p14="http://schemas.microsoft.com/office/powerpoint/2010/main" val="136224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26</a:t>
            </a:fld>
            <a:endParaRPr lang="nl-NL"/>
          </a:p>
        </p:txBody>
      </p:sp>
    </p:spTree>
    <p:extLst>
      <p:ext uri="{BB962C8B-B14F-4D97-AF65-F5344CB8AC3E}">
        <p14:creationId xmlns:p14="http://schemas.microsoft.com/office/powerpoint/2010/main" val="747546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27</a:t>
            </a:fld>
            <a:endParaRPr lang="nl-NL"/>
          </a:p>
        </p:txBody>
      </p:sp>
    </p:spTree>
    <p:extLst>
      <p:ext uri="{BB962C8B-B14F-4D97-AF65-F5344CB8AC3E}">
        <p14:creationId xmlns:p14="http://schemas.microsoft.com/office/powerpoint/2010/main" val="196326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28</a:t>
            </a:fld>
            <a:endParaRPr lang="nl-NL"/>
          </a:p>
        </p:txBody>
      </p:sp>
    </p:spTree>
    <p:extLst>
      <p:ext uri="{BB962C8B-B14F-4D97-AF65-F5344CB8AC3E}">
        <p14:creationId xmlns:p14="http://schemas.microsoft.com/office/powerpoint/2010/main" val="291582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29</a:t>
            </a:fld>
            <a:endParaRPr lang="nl-NL"/>
          </a:p>
        </p:txBody>
      </p:sp>
    </p:spTree>
    <p:extLst>
      <p:ext uri="{BB962C8B-B14F-4D97-AF65-F5344CB8AC3E}">
        <p14:creationId xmlns:p14="http://schemas.microsoft.com/office/powerpoint/2010/main" val="2161017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30</a:t>
            </a:fld>
            <a:endParaRPr lang="nl-NL"/>
          </a:p>
        </p:txBody>
      </p:sp>
    </p:spTree>
    <p:extLst>
      <p:ext uri="{BB962C8B-B14F-4D97-AF65-F5344CB8AC3E}">
        <p14:creationId xmlns:p14="http://schemas.microsoft.com/office/powerpoint/2010/main" val="2282206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31</a:t>
            </a:fld>
            <a:endParaRPr lang="nl-NL"/>
          </a:p>
        </p:txBody>
      </p:sp>
    </p:spTree>
    <p:extLst>
      <p:ext uri="{BB962C8B-B14F-4D97-AF65-F5344CB8AC3E}">
        <p14:creationId xmlns:p14="http://schemas.microsoft.com/office/powerpoint/2010/main" val="3735803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32</a:t>
            </a:fld>
            <a:endParaRPr lang="nl-NL"/>
          </a:p>
        </p:txBody>
      </p:sp>
    </p:spTree>
    <p:extLst>
      <p:ext uri="{BB962C8B-B14F-4D97-AF65-F5344CB8AC3E}">
        <p14:creationId xmlns:p14="http://schemas.microsoft.com/office/powerpoint/2010/main" val="1266248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33</a:t>
            </a:fld>
            <a:endParaRPr lang="nl-NL"/>
          </a:p>
        </p:txBody>
      </p:sp>
    </p:spTree>
    <p:extLst>
      <p:ext uri="{BB962C8B-B14F-4D97-AF65-F5344CB8AC3E}">
        <p14:creationId xmlns:p14="http://schemas.microsoft.com/office/powerpoint/2010/main" val="291850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238517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34</a:t>
            </a:fld>
            <a:endParaRPr lang="nl-NL"/>
          </a:p>
        </p:txBody>
      </p:sp>
    </p:spTree>
    <p:extLst>
      <p:ext uri="{BB962C8B-B14F-4D97-AF65-F5344CB8AC3E}">
        <p14:creationId xmlns:p14="http://schemas.microsoft.com/office/powerpoint/2010/main" val="667562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35</a:t>
            </a:fld>
            <a:endParaRPr lang="nl-NL"/>
          </a:p>
        </p:txBody>
      </p:sp>
    </p:spTree>
    <p:extLst>
      <p:ext uri="{BB962C8B-B14F-4D97-AF65-F5344CB8AC3E}">
        <p14:creationId xmlns:p14="http://schemas.microsoft.com/office/powerpoint/2010/main" val="3618577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36</a:t>
            </a:fld>
            <a:endParaRPr lang="nl-NL"/>
          </a:p>
        </p:txBody>
      </p:sp>
    </p:spTree>
    <p:extLst>
      <p:ext uri="{BB962C8B-B14F-4D97-AF65-F5344CB8AC3E}">
        <p14:creationId xmlns:p14="http://schemas.microsoft.com/office/powerpoint/2010/main" val="1083257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37</a:t>
            </a:fld>
            <a:endParaRPr lang="nl-NL"/>
          </a:p>
        </p:txBody>
      </p:sp>
    </p:spTree>
    <p:extLst>
      <p:ext uri="{BB962C8B-B14F-4D97-AF65-F5344CB8AC3E}">
        <p14:creationId xmlns:p14="http://schemas.microsoft.com/office/powerpoint/2010/main" val="598274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38</a:t>
            </a:fld>
            <a:endParaRPr lang="nl-NL"/>
          </a:p>
        </p:txBody>
      </p:sp>
    </p:spTree>
    <p:extLst>
      <p:ext uri="{BB962C8B-B14F-4D97-AF65-F5344CB8AC3E}">
        <p14:creationId xmlns:p14="http://schemas.microsoft.com/office/powerpoint/2010/main" val="2526735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39</a:t>
            </a:fld>
            <a:endParaRPr lang="nl-NL"/>
          </a:p>
        </p:txBody>
      </p:sp>
    </p:spTree>
    <p:extLst>
      <p:ext uri="{BB962C8B-B14F-4D97-AF65-F5344CB8AC3E}">
        <p14:creationId xmlns:p14="http://schemas.microsoft.com/office/powerpoint/2010/main" val="3744876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41</a:t>
            </a:fld>
            <a:endParaRPr lang="nl-NL"/>
          </a:p>
        </p:txBody>
      </p:sp>
    </p:spTree>
    <p:extLst>
      <p:ext uri="{BB962C8B-B14F-4D97-AF65-F5344CB8AC3E}">
        <p14:creationId xmlns:p14="http://schemas.microsoft.com/office/powerpoint/2010/main" val="1531050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42</a:t>
            </a:fld>
            <a:endParaRPr lang="nl-NL"/>
          </a:p>
        </p:txBody>
      </p:sp>
    </p:spTree>
    <p:extLst>
      <p:ext uri="{BB962C8B-B14F-4D97-AF65-F5344CB8AC3E}">
        <p14:creationId xmlns:p14="http://schemas.microsoft.com/office/powerpoint/2010/main" val="2924017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44</a:t>
            </a:fld>
            <a:endParaRPr lang="nl-NL"/>
          </a:p>
        </p:txBody>
      </p:sp>
    </p:spTree>
    <p:extLst>
      <p:ext uri="{BB962C8B-B14F-4D97-AF65-F5344CB8AC3E}">
        <p14:creationId xmlns:p14="http://schemas.microsoft.com/office/powerpoint/2010/main" val="266689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46</a:t>
            </a:fld>
            <a:endParaRPr lang="nl-NL"/>
          </a:p>
        </p:txBody>
      </p:sp>
    </p:spTree>
    <p:extLst>
      <p:ext uri="{BB962C8B-B14F-4D97-AF65-F5344CB8AC3E}">
        <p14:creationId xmlns:p14="http://schemas.microsoft.com/office/powerpoint/2010/main" val="409188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280745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solidFill>
                <a:srgbClr val="008ED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47</a:t>
            </a:fld>
            <a:endParaRPr lang="nl-NL"/>
          </a:p>
        </p:txBody>
      </p:sp>
    </p:spTree>
    <p:extLst>
      <p:ext uri="{BB962C8B-B14F-4D97-AF65-F5344CB8AC3E}">
        <p14:creationId xmlns:p14="http://schemas.microsoft.com/office/powerpoint/2010/main" val="2681158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49</a:t>
            </a:fld>
            <a:endParaRPr lang="nl-NL"/>
          </a:p>
        </p:txBody>
      </p:sp>
    </p:spTree>
    <p:extLst>
      <p:ext uri="{BB962C8B-B14F-4D97-AF65-F5344CB8AC3E}">
        <p14:creationId xmlns:p14="http://schemas.microsoft.com/office/powerpoint/2010/main" val="2827179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50</a:t>
            </a:fld>
            <a:endParaRPr lang="nl-NL"/>
          </a:p>
        </p:txBody>
      </p:sp>
    </p:spTree>
    <p:extLst>
      <p:ext uri="{BB962C8B-B14F-4D97-AF65-F5344CB8AC3E}">
        <p14:creationId xmlns:p14="http://schemas.microsoft.com/office/powerpoint/2010/main" val="3869848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51</a:t>
            </a:fld>
            <a:endParaRPr lang="nl-NL"/>
          </a:p>
        </p:txBody>
      </p:sp>
    </p:spTree>
    <p:extLst>
      <p:ext uri="{BB962C8B-B14F-4D97-AF65-F5344CB8AC3E}">
        <p14:creationId xmlns:p14="http://schemas.microsoft.com/office/powerpoint/2010/main" val="275748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389739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34953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157317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26283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6D0-BDA8-8ABD-89A1-B8AD73D62B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D56A5B-27E3-8513-0D67-38CE51C50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66B7EF-3C7A-7610-4E70-E3A599B0C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dirty="0"/>
          </a:p>
          <a:p>
            <a:pPr marL="171450" indent="-171450">
              <a:buFont typeface="Arial" panose="020B0604020202020204" pitchFamily="34" charset="0"/>
              <a:buChar char="•"/>
            </a:pPr>
            <a:endParaRPr lang="nl-NL" sz="900" i="0" noProof="0" dirty="0"/>
          </a:p>
        </p:txBody>
      </p:sp>
      <p:sp>
        <p:nvSpPr>
          <p:cNvPr id="4" name="Tijdelijke aanduiding voor dianummer 3">
            <a:extLst>
              <a:ext uri="{FF2B5EF4-FFF2-40B4-BE49-F238E27FC236}">
                <a16:creationId xmlns:a16="http://schemas.microsoft.com/office/drawing/2014/main" id="{D3EAE245-8B95-5FDA-0303-56F2BC52DCC6}"/>
              </a:ext>
            </a:extLst>
          </p:cNvPr>
          <p:cNvSpPr>
            <a:spLocks noGrp="1"/>
          </p:cNvSpPr>
          <p:nvPr>
            <p:ph type="sldNum" sz="quarter" idx="5"/>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3798649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p:cNvGrpSpPr/>
          <p:nvPr userDrawn="1"/>
        </p:nvGrpSpPr>
        <p:grpSpPr>
          <a:xfrm>
            <a:off x="0" y="0"/>
            <a:ext cx="12192000" cy="1879600"/>
            <a:chOff x="0" y="0"/>
            <a:chExt cx="12192000" cy="1879600"/>
          </a:xfrm>
        </p:grpSpPr>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3074" name="Picture 2"/>
            <p:cNvPicPr>
              <a:picLocks noChangeAspect="1" noChangeArrowheads="1"/>
            </p:cNvPicPr>
            <p:nvPr userDrawn="1"/>
          </p:nvPicPr>
          <p:blipFill>
            <a:blip r:embed="rId3" cstate="print"/>
            <a:srcRect/>
            <a:stretch>
              <a:fillRect/>
            </a:stretch>
          </p:blipFill>
          <p:spPr bwMode="auto">
            <a:xfrm>
              <a:off x="6446409" y="333932"/>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Engels | 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68"/>
            <a:ext cx="12192000" cy="1542288"/>
          </a:xfrm>
          <a:prstGeom prst="rect">
            <a:avLst/>
          </a:prstGeom>
        </p:spPr>
      </p:pic>
    </p:spTree>
    <p:extLst>
      <p:ext uri="{BB962C8B-B14F-4D97-AF65-F5344CB8AC3E}">
        <p14:creationId xmlns:p14="http://schemas.microsoft.com/office/powerpoint/2010/main" val="369497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gels | Titeldia verticaal met afbeelding Engels">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6"/>
            <a:ext cx="12192000" cy="1542288"/>
          </a:xfrm>
          <a:prstGeom prst="rect">
            <a:avLst/>
          </a:prstGeom>
        </p:spPr>
      </p:pic>
    </p:spTree>
    <p:extLst>
      <p:ext uri="{BB962C8B-B14F-4D97-AF65-F5344CB8AC3E}">
        <p14:creationId xmlns:p14="http://schemas.microsoft.com/office/powerpoint/2010/main" val="383370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els | 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2" name="Afbeelding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0"/>
            <a:ext cx="12192000" cy="1542288"/>
          </a:xfrm>
          <a:prstGeom prst="rect">
            <a:avLst/>
          </a:prstGeom>
        </p:spPr>
      </p:pic>
    </p:spTree>
    <p:extLst>
      <p:ext uri="{BB962C8B-B14F-4D97-AF65-F5344CB8AC3E}">
        <p14:creationId xmlns:p14="http://schemas.microsoft.com/office/powerpoint/2010/main" val="201134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gels | 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dirty="0"/>
              <a:t>Klik op het pictogram als u een afbeelding wilt toevoegen</a:t>
            </a:r>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a:t>Tweede niveau</a:t>
            </a:r>
          </a:p>
          <a:p>
            <a:pPr lvl="2"/>
            <a:r>
              <a:rPr lang="nl-NL" dirty="0"/>
              <a:t>Derde niveau</a:t>
            </a:r>
          </a:p>
          <a:p>
            <a:pPr lvl="0"/>
            <a:endParaRPr lang="nl-NL" dirty="0"/>
          </a:p>
        </p:txBody>
      </p:sp>
    </p:spTree>
    <p:extLst>
      <p:ext uri="{BB962C8B-B14F-4D97-AF65-F5344CB8AC3E}">
        <p14:creationId xmlns:p14="http://schemas.microsoft.com/office/powerpoint/2010/main" val="78118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gels | 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a:t>Tweede niveau</a:t>
            </a:r>
          </a:p>
          <a:p>
            <a:pPr lvl="2"/>
            <a:r>
              <a:rPr lang="nl-NL" dirty="0"/>
              <a:t>Derde niveau</a:t>
            </a:r>
          </a:p>
          <a:p>
            <a:pPr lvl="0"/>
            <a:endParaRPr lang="nl-NL" dirty="0"/>
          </a:p>
        </p:txBody>
      </p:sp>
    </p:spTree>
    <p:extLst>
      <p:ext uri="{BB962C8B-B14F-4D97-AF65-F5344CB8AC3E}">
        <p14:creationId xmlns:p14="http://schemas.microsoft.com/office/powerpoint/2010/main" val="189965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verticaal met afbeelding">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grpSp>
        <p:nvGrpSpPr>
          <p:cNvPr id="23" name="Groep 22"/>
          <p:cNvGrpSpPr/>
          <p:nvPr userDrawn="1"/>
        </p:nvGrpSpPr>
        <p:grpSpPr>
          <a:xfrm>
            <a:off x="0" y="1"/>
            <a:ext cx="12192000" cy="1879600"/>
            <a:chOff x="0" y="0"/>
            <a:chExt cx="12192000" cy="1879600"/>
          </a:xfrm>
        </p:grpSpPr>
        <p:pic>
          <p:nvPicPr>
            <p:cNvPr id="14" name="Afbeelding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2050"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62622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grpSp>
        <p:nvGrpSpPr>
          <p:cNvPr id="10" name="Groep 9"/>
          <p:cNvGrpSpPr/>
          <p:nvPr userDrawn="1"/>
        </p:nvGrpSpPr>
        <p:grpSpPr>
          <a:xfrm>
            <a:off x="0" y="0"/>
            <a:ext cx="12192000" cy="1879600"/>
            <a:chOff x="0" y="0"/>
            <a:chExt cx="12192000" cy="1879600"/>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12"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06597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a:ln>
                  <a:noFill/>
                </a:ln>
                <a:solidFill>
                  <a:srgbClr val="FFFFFF"/>
                </a:solidFill>
                <a:effectLst/>
                <a:uLnTx/>
                <a:uFillTx/>
                <a:latin typeface="Verdana" pitchFamily="34" charset="0"/>
                <a:ea typeface="+mj-ea"/>
                <a:cs typeface="+mj-cs"/>
              </a:rPr>
              <a:t>Inhoud</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dirty="0"/>
              <a:t>Klik op het pictogram als u een afbeelding wilt toevoegen</a:t>
            </a:r>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a:t>Tweede niveau</a:t>
            </a:r>
          </a:p>
          <a:p>
            <a:pPr lvl="2"/>
            <a:r>
              <a:rPr lang="nl-NL" dirty="0"/>
              <a:t>Derde niveau</a:t>
            </a:r>
          </a:p>
          <a:p>
            <a:pPr lvl="0"/>
            <a:endParaRPr lang="nl-NL" dirty="0"/>
          </a:p>
        </p:txBody>
      </p:sp>
    </p:spTree>
    <p:extLst>
      <p:ext uri="{BB962C8B-B14F-4D97-AF65-F5344CB8AC3E}">
        <p14:creationId xmlns:p14="http://schemas.microsoft.com/office/powerpoint/2010/main" val="186424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32737" y="0"/>
            <a:ext cx="6115200" cy="6872400"/>
          </a:xfrm>
          <a:prstGeom prst="rect">
            <a:avLst/>
          </a:prstGeom>
          <a:solidFill>
            <a:srgbClr val="0068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dirty="0">
                <a:ln>
                  <a:noFill/>
                </a:ln>
                <a:solidFill>
                  <a:srgbClr val="FFFFFF"/>
                </a:solidFill>
                <a:effectLst/>
                <a:uLnTx/>
                <a:uFillTx/>
                <a:latin typeface="Verdana" pitchFamily="34" charset="0"/>
                <a:ea typeface="+mj-ea"/>
                <a:cs typeface="+mj-cs"/>
              </a:rPr>
              <a:t>Inhoud</a:t>
            </a:r>
          </a:p>
        </p:txBody>
      </p:sp>
      <p:sp>
        <p:nvSpPr>
          <p:cNvPr id="3"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dirty="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a:t>Tweede niveau</a:t>
            </a:r>
          </a:p>
          <a:p>
            <a:pPr lvl="2"/>
            <a:r>
              <a:rPr lang="nl-NL" dirty="0"/>
              <a:t>Derde niveau</a:t>
            </a:r>
          </a:p>
          <a:p>
            <a:pPr lvl="0"/>
            <a:endParaRPr lang="nl-NL" dirty="0"/>
          </a:p>
        </p:txBody>
      </p:sp>
      <p:sp>
        <p:nvSpPr>
          <p:cNvPr id="8" name="Tijdelijke aanduiding voor datum 16"/>
          <p:cNvSpPr>
            <a:spLocks noGrp="1"/>
          </p:cNvSpPr>
          <p:nvPr>
            <p:ph type="dt" sz="half" idx="14"/>
          </p:nvPr>
        </p:nvSpPr>
        <p:spPr>
          <a:xfrm>
            <a:off x="635000" y="6543488"/>
            <a:ext cx="5003800" cy="264272"/>
          </a:xfrm>
        </p:spPr>
        <p:txBody>
          <a:bodyPr/>
          <a:lstStyle/>
          <a:p>
            <a:endParaRPr lang="nl-NL" dirty="0"/>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dirty="0"/>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0272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4992077" cy="394493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luitende dia met afbeelding">
    <p:spTree>
      <p:nvGrpSpPr>
        <p:cNvPr id="1" name=""/>
        <p:cNvGrpSpPr/>
        <p:nvPr/>
      </p:nvGrpSpPr>
      <p:grpSpPr>
        <a:xfrm>
          <a:off x="0" y="0"/>
          <a:ext cx="0" cy="0"/>
          <a:chOff x="0" y="0"/>
          <a:chExt cx="0" cy="0"/>
        </a:xfrm>
      </p:grpSpPr>
      <p:sp>
        <p:nvSpPr>
          <p:cNvPr id="12" name="Tijdelijke aanduiding voor afbeelding 31"/>
          <p:cNvSpPr>
            <a:spLocks noGrp="1"/>
          </p:cNvSpPr>
          <p:nvPr>
            <p:ph type="pic" sz="quarter" idx="23"/>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lstStyle>
            <a:lvl1pPr marL="40575" indent="0">
              <a:buClr>
                <a:srgbClr val="FFFFFF"/>
              </a:buClr>
              <a:buFontTx/>
              <a:buNone/>
              <a:defRPr sz="2000" baseline="0">
                <a:solidFill>
                  <a:schemeClr val="bg1"/>
                </a:solidFill>
                <a:latin typeface="Verdana" pitchFamily="34" charset="0"/>
              </a:defRPr>
            </a:lvl1pPr>
            <a:lvl2pPr marL="631825" indent="-631825" algn="l" defTabSz="914400" rtl="0" eaLnBrk="1" latinLnBrk="0" hangingPunct="1">
              <a:lnSpc>
                <a:spcPct val="90000"/>
              </a:lnSpc>
              <a:spcBef>
                <a:spcPts val="1000"/>
              </a:spcBef>
              <a:buClr>
                <a:schemeClr val="bg1"/>
              </a:buClr>
              <a:buFont typeface="Verdana" panose="020B0604030504040204" pitchFamily="34" charset="0"/>
              <a:buChar char="–"/>
              <a:defRPr>
                <a:solidFill>
                  <a:schemeClr val="bg1"/>
                </a:solidFill>
              </a:defRPr>
            </a:lvl2pPr>
            <a:lvl3pPr marL="315913" indent="-315913">
              <a:buFont typeface="Arial" panose="020B0604020202020204" pitchFamily="34" charset="0"/>
              <a:buChar char="•"/>
              <a:defRPr sz="2000">
                <a:solidFill>
                  <a:schemeClr val="bg1"/>
                </a:solidFill>
              </a:defRPr>
            </a:lvl3pPr>
            <a:lvl4pPr marL="746125" indent="-342900">
              <a:buFont typeface="Arial" panose="020B0604020202020204" pitchFamily="34" charset="0"/>
              <a:buChar char="•"/>
              <a:defRPr sz="2000">
                <a:solidFill>
                  <a:schemeClr val="bg1"/>
                </a:solidFill>
              </a:defRPr>
            </a:lvl4pPr>
          </a:lstStyle>
          <a:p>
            <a:pPr lvl="0"/>
            <a:r>
              <a:rPr lang="nl-NL" noProof="0" dirty="0"/>
              <a:t>Klik om tekst toe te voegen</a:t>
            </a:r>
          </a:p>
          <a:p>
            <a:pPr marL="316800" lvl="0" indent="-276225" algn="l" defTabSz="914400" rtl="0" eaLnBrk="1" latinLnBrk="0" hangingPunct="1">
              <a:lnSpc>
                <a:spcPct val="90000"/>
              </a:lnSpc>
              <a:spcBef>
                <a:spcPts val="1000"/>
              </a:spcBef>
              <a:buClr>
                <a:schemeClr val="bg1"/>
              </a:buClr>
              <a:buFont typeface="Verdana" panose="020B0604030504040204" pitchFamily="34" charset="0"/>
              <a:buChar char="–"/>
            </a:pPr>
            <a:r>
              <a:rPr lang="nl-NL" dirty="0"/>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dirty="0"/>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dirty="0"/>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3289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normAutofit/>
          </a:bodyPr>
          <a:lstStyle>
            <a:lvl1pPr marL="40575" indent="0" algn="l" defTabSz="914400" rtl="0" eaLnBrk="1" latinLnBrk="0" hangingPunct="1">
              <a:lnSpc>
                <a:spcPct val="90000"/>
              </a:lnSpc>
              <a:spcBef>
                <a:spcPts val="1000"/>
              </a:spcBef>
              <a:buClr>
                <a:schemeClr val="bg1"/>
              </a:buClr>
              <a:buFont typeface="Verdana" panose="020B0604030504040204" pitchFamily="34" charset="0"/>
              <a:buNone/>
              <a:defRPr lang="nl-NL" sz="2000" kern="1200" baseline="0" dirty="0" smtClean="0">
                <a:solidFill>
                  <a:schemeClr val="bg1"/>
                </a:solidFill>
                <a:latin typeface="Verdana" pitchFamily="34" charset="0"/>
                <a:ea typeface="+mn-ea"/>
                <a:cs typeface="+mn-cs"/>
              </a:defRPr>
            </a:lvl1pPr>
          </a:lstStyle>
          <a:p>
            <a:pPr lvl="0" algn="l" defTabSz="914400" rtl="0" eaLnBrk="1" latinLnBrk="0" hangingPunct="1">
              <a:lnSpc>
                <a:spcPct val="90000"/>
              </a:lnSpc>
              <a:buSzPct val="80000"/>
            </a:pPr>
            <a:r>
              <a:rPr lang="nl-NL" noProof="0" dirty="0"/>
              <a:t>Klik om tekst toe te voegen</a:t>
            </a:r>
          </a:p>
          <a:p>
            <a:pPr marL="316800" lvl="0" indent="-276225" algn="l" defTabSz="914400" rtl="0" eaLnBrk="1" latinLnBrk="0" hangingPunct="1">
              <a:lnSpc>
                <a:spcPct val="90000"/>
              </a:lnSpc>
              <a:spcBef>
                <a:spcPts val="1000"/>
              </a:spcBef>
              <a:buClr>
                <a:schemeClr val="bg1"/>
              </a:buClr>
              <a:buSzPct val="80000"/>
              <a:buFont typeface="Verdana" panose="020B0604030504040204" pitchFamily="34" charset="0"/>
              <a:buChar char="–"/>
            </a:pPr>
            <a:r>
              <a:rPr lang="nl-NL" dirty="0"/>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dirty="0"/>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dirty="0"/>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922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8"/>
            <a:endParaRPr lang="nl-NL" dirty="0"/>
          </a:p>
        </p:txBody>
      </p:sp>
      <p:pic>
        <p:nvPicPr>
          <p:cNvPr id="12" name="Afbeelding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nl-NL" dirty="0"/>
              <a:t>23-05-2023</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dirty="0"/>
              <a:t>Presentatie communicatie en zichtbaarheid HVF-financiering  </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778" r:id="rId4"/>
    <p:sldLayoutId id="2147483777" r:id="rId5"/>
    <p:sldLayoutId id="2147483702" r:id="rId6"/>
    <p:sldLayoutId id="2147483652" r:id="rId7"/>
    <p:sldLayoutId id="2147483779" r:id="rId8"/>
    <p:sldLayoutId id="2147483780" r:id="rId9"/>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8"/>
            <a:endParaRPr lang="nl-NL" dirty="0"/>
          </a:p>
        </p:txBody>
      </p:sp>
      <p:pic>
        <p:nvPicPr>
          <p:cNvPr id="12" name="Afbeelding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r>
              <a:rPr lang="nl-NL" dirty="0"/>
              <a:t>23-05-2023</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dirty="0"/>
              <a:t>Presentatie communicatie en zichtbaarheid HVF-financiering  </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
        <p:nvSpPr>
          <p:cNvPr id="6" name="Tijdelijke aanduiding voor datum 3">
            <a:extLst>
              <a:ext uri="{FF2B5EF4-FFF2-40B4-BE49-F238E27FC236}">
                <a16:creationId xmlns:a16="http://schemas.microsoft.com/office/drawing/2014/main" id="{B68633FC-E635-25CF-D774-B08214CC35C3}"/>
              </a:ext>
            </a:extLst>
          </p:cNvPr>
          <p:cNvSpPr txBox="1">
            <a:spLocks/>
          </p:cNvSpPr>
          <p:nvPr userDrawn="1"/>
        </p:nvSpPr>
        <p:spPr>
          <a:xfrm>
            <a:off x="2873375" y="4284351"/>
            <a:ext cx="5003800" cy="264272"/>
          </a:xfrm>
          <a:prstGeom prst="rect">
            <a:avLst/>
          </a:prstGeom>
        </p:spPr>
        <p:txBody>
          <a:bodyPr vert="horz" lIns="91440" tIns="0" rIns="91440" bIns="45720" rtlCol="0" anchor="t" anchorCtr="0"/>
          <a:lstStyle>
            <a:defPPr>
              <a:defRPr lang="nl-NL"/>
            </a:defPPr>
            <a:lvl1pPr marL="0" algn="l"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23-05-2023</a:t>
            </a:r>
            <a:endParaRPr lang="nl-NL" dirty="0"/>
          </a:p>
        </p:txBody>
      </p:sp>
      <p:sp>
        <p:nvSpPr>
          <p:cNvPr id="7" name="Tijdelijke aanduiding voor voettekst 4">
            <a:extLst>
              <a:ext uri="{FF2B5EF4-FFF2-40B4-BE49-F238E27FC236}">
                <a16:creationId xmlns:a16="http://schemas.microsoft.com/office/drawing/2014/main" id="{FE0F892C-AFEE-8764-D6DD-79FC29ABC0C0}"/>
              </a:ext>
            </a:extLst>
          </p:cNvPr>
          <p:cNvSpPr txBox="1">
            <a:spLocks/>
          </p:cNvSpPr>
          <p:nvPr userDrawn="1"/>
        </p:nvSpPr>
        <p:spPr>
          <a:xfrm>
            <a:off x="2873375" y="3962276"/>
            <a:ext cx="5003800" cy="322075"/>
          </a:xfrm>
          <a:prstGeom prst="rect">
            <a:avLst/>
          </a:prstGeom>
        </p:spPr>
        <p:txBody>
          <a:bodyPr vert="horz" lIns="91440" tIns="45720" rIns="91440" bIns="45720" rtlCol="0" anchor="b" anchorCtr="0"/>
          <a:lstStyle>
            <a:defPPr>
              <a:defRPr lang="nl-NL"/>
            </a:defPPr>
            <a:lvl1pPr marL="0" algn="l"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communicatie en zichtbaarheid HVF-financiering  </a:t>
            </a:r>
          </a:p>
        </p:txBody>
      </p:sp>
    </p:spTree>
    <p:extLst>
      <p:ext uri="{BB962C8B-B14F-4D97-AF65-F5344CB8AC3E}">
        <p14:creationId xmlns:p14="http://schemas.microsoft.com/office/powerpoint/2010/main" val="32104034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1" r:id="rId4"/>
    <p:sldLayoutId id="2147483782" r:id="rId5"/>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ission.europa.eu/funding-tenders/managing-your-project/communicating-and-raising-eu-visibility_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wceur.sharepoint.com/:p:/r/sites/lbwkc2mmk2nwl5a2pang/Shared%20Documents/1.3%20Execution%20%26%20Deliverables/5.%20D18%20-%20RRP%20communication%20manual/D18.1%20Subtask%20EU%20visibility%20and%20communication/Deliverable%2018.1%20Versie%203.pptx?d=wee02394548fc4886b4e30ee76d9941f9&amp;csf=1&amp;web=1&amp;e=cbqVba&amp;nav=eyJzSWQiOjI5MiwiY0lkIjoyMjUzNTM4OTEzfQ"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rijksoverheid.nl/onderwerpen/herstel-en-veerkrachtplan/nederlands-herstel-en-veerkrachtpla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wceur.sharepoint.com/:p:/r/sites/lbwkc2mmk2nwl5a2pang/Shared%20Documents/1.3%20Execution%20%26%20Deliverables/5.%20D18%20-%20RRP%20communication%20manual/D18.1%20Subtask%20EU%20visibility%20and%20communication/Deliverable%2018.1%20Versie%203.pptx?d=wee02394548fc4886b4e30ee76d9941f9&amp;csf=1&amp;web=1&amp;e=zn4mO8&amp;nav=eyJzSWQiOjI5NCwiY0lkIjoyNjI0MzUwNzZ9" TargetMode="External"/><Relationship Id="rId2" Type="http://schemas.openxmlformats.org/officeDocument/2006/relationships/hyperlink" Target="https://pwceur.sharepoint.com/:p:/r/sites/lbwkc2mmk2nwl5a2pang/Shared%20Documents/1.3%20Execution%20%26%20Deliverables/5.%20D18%20-%20RRP%20communication%20manual/D18.1%20Subtask%20EU%20visibility%20and%20communication/Deliverable%2018.1%20Versie%203.pptx?d=wee02394548fc4886b4e30ee76d9941f9&amp;csf=1&amp;web=1&amp;e=Ck9MTO&amp;nav=eyJzSWQiOjI5MywiY0lkIjozMzIxNjIyNzE3fQ" TargetMode="External"/><Relationship Id="rId1" Type="http://schemas.openxmlformats.org/officeDocument/2006/relationships/slideLayout" Target="../slideLayouts/slideLayout6.xml"/><Relationship Id="rId4" Type="http://schemas.openxmlformats.org/officeDocument/2006/relationships/slide" Target="slide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ommission.europa.eu/business-economy-euro/economic-recovery/recovery-and-resilience-facility_n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rvo.nl/subsidies-financiering/sanering-varkenshouderij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regional_policy/information-sources/logo-download-center_e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commission.europa.eu/documents_en?f%5B0%5D=document_title%3AEU%20emble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regional_policy/information-sources/logo-download-center_e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nextgenbelgium.be/n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regional_policy/information-sources/logo-download-center_en"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pwceur.sharepoint.com/:p:/r/sites/lbwkc2mmk2nwl5a2pang/Shared%20Documents/1.3%20Execution%20%26%20Deliverables/5.%20D18%20-%20RRP%20communication%20manual/D18.1%20Subtask%20EU%20visibility%20and%20communication/Deliverable%2018.1%20Versie%203.pptx?d=wee02394548fc4886b4e30ee76d9941f9&amp;csf=1&amp;web=1&amp;e=bknCv0&amp;nav=eyJzSWQiOjI4NywiY0lkIjozMDkxMzQ0NTAzfQ"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slide" Target="slide19.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hyperlink" Target="https://www.consilium.europa.eu/en/press/press-releases/2019/06/20/a-new-strategic-agenda-2019-2024/" TargetMode="External"/><Relationship Id="rId13" Type="http://schemas.openxmlformats.org/officeDocument/2006/relationships/hyperlink" Target="https://commission.europa.eu/business-economy-euro/economic-recovery/recovery-and-resilience-facility_en" TargetMode="External"/><Relationship Id="rId3" Type="http://schemas.openxmlformats.org/officeDocument/2006/relationships/hyperlink" Target="https://eur-lex.europa.eu/legal-content/NL/TXT/HTML/?uri=CELEX:32021R0241&amp;qid=1710158748341" TargetMode="External"/><Relationship Id="rId7" Type="http://schemas.openxmlformats.org/officeDocument/2006/relationships/hyperlink" Target="https://commission.europa.eu/documents_en?f%5B0%5D=document_title%3AEU%20emblem" TargetMode="External"/><Relationship Id="rId12" Type="http://schemas.openxmlformats.org/officeDocument/2006/relationships/hyperlink" Target="https://next-generation-eu.europa.eu/index_en"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ec.europa.eu/regional_policy/policy/communication/inform-network_en" TargetMode="External"/><Relationship Id="rId11" Type="http://schemas.openxmlformats.org/officeDocument/2006/relationships/hyperlink" Target="https://wayback.archive-it.org/12090/20220517080315/https:/ec.europa.eu/info/strategy/recovery-plan-europe/recovery-coronavirus-success-stories_en" TargetMode="External"/><Relationship Id="rId5" Type="http://schemas.openxmlformats.org/officeDocument/2006/relationships/hyperlink" Target="https://ec.europa.eu/regional_policy/information-sources/logo-download-center_en" TargetMode="External"/><Relationship Id="rId15" Type="http://schemas.openxmlformats.org/officeDocument/2006/relationships/hyperlink" Target="https://european-union.europa.eu/contact-eu/social-media-channels_en#/search" TargetMode="External"/><Relationship Id="rId10" Type="http://schemas.openxmlformats.org/officeDocument/2006/relationships/hyperlink" Target="https://commission.europa.eu/strategy-and-policy/priorities-2019-2024_en" TargetMode="External"/><Relationship Id="rId4" Type="http://schemas.openxmlformats.org/officeDocument/2006/relationships/hyperlink" Target="https://commission.europa.eu/funding-tenders/managing-your-project/communicating-and-raising-eu-visibility_en" TargetMode="External"/><Relationship Id="rId9" Type="http://schemas.openxmlformats.org/officeDocument/2006/relationships/hyperlink" Target="https://commission.europa.eu/strategy-and-policy/strategic-planning/joint-priorities-eu-institutions-2021-2024_en" TargetMode="External"/><Relationship Id="rId14" Type="http://schemas.openxmlformats.org/officeDocument/2006/relationships/hyperlink" Target="https://audiovisual.ec.europa.eu/en/"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commission.europa.eu/business-economy-euro/economic-recovery/recovery-and-resilience-facility_en" TargetMode="External"/><Relationship Id="rId3" Type="http://schemas.openxmlformats.org/officeDocument/2006/relationships/hyperlink" Target="https://www.consilium.europa.eu/en/press/press-releases/2019/06/20/a-new-strategic-agenda-2019-2024/" TargetMode="External"/><Relationship Id="rId7" Type="http://schemas.openxmlformats.org/officeDocument/2006/relationships/hyperlink" Target="https://next-generation-eu.europa.eu/index_en"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s://wayback.archive-it.org/12090/20220517080315/https:/ec.europa.eu/info/strategy/recovery-plan-europe/recovery-coronavirus-success-stories_en" TargetMode="External"/><Relationship Id="rId5" Type="http://schemas.openxmlformats.org/officeDocument/2006/relationships/hyperlink" Target="https://commission.europa.eu/strategy-and-policy/priorities-2019-2024_en" TargetMode="External"/><Relationship Id="rId10" Type="http://schemas.openxmlformats.org/officeDocument/2006/relationships/hyperlink" Target="https://european-union.europa.eu/contact-eu/social-media-channels_en#/search" TargetMode="External"/><Relationship Id="rId4" Type="http://schemas.openxmlformats.org/officeDocument/2006/relationships/hyperlink" Target="https://commission.europa.eu/strategy-and-policy/strategic-planning/joint-priorities-eu-institutions-2021-2024_en" TargetMode="External"/><Relationship Id="rId9" Type="http://schemas.openxmlformats.org/officeDocument/2006/relationships/hyperlink" Target="https://audiovisual.ec.europa.eu/en/"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ur-lex.europa.eu/legal-content/EN/TXT/?uri=CELEX%3A32021R024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7834" b="7834"/>
          <a:stretch/>
        </p:blipFill>
        <p:spPr>
          <a:xfrm>
            <a:off x="0" y="0"/>
            <a:ext cx="6099175" cy="6858000"/>
          </a:xfrm>
        </p:spPr>
      </p:pic>
      <p:sp>
        <p:nvSpPr>
          <p:cNvPr id="2" name="Titel 1"/>
          <p:cNvSpPr>
            <a:spLocks noGrp="1"/>
          </p:cNvSpPr>
          <p:nvPr>
            <p:ph type="ctrTitle"/>
          </p:nvPr>
        </p:nvSpPr>
        <p:spPr/>
        <p:txBody>
          <a:bodyPr/>
          <a:lstStyle/>
          <a:p>
            <a:r>
              <a:rPr lang="nl-NL" dirty="0"/>
              <a:t>Communicatie &amp; zichtbaarheid van de HVF-financiering</a:t>
            </a:r>
          </a:p>
        </p:txBody>
      </p:sp>
      <p:pic>
        <p:nvPicPr>
          <p:cNvPr id="1026" name="Picture 2" descr="A black background with white text&#10;&#10;Description automatically generated">
            <a:extLst>
              <a:ext uri="{FF2B5EF4-FFF2-40B4-BE49-F238E27FC236}">
                <a16:creationId xmlns:a16="http://schemas.microsoft.com/office/drawing/2014/main" id="{731B0244-57E9-B094-B29E-76191D79E3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760" y="5886065"/>
            <a:ext cx="3444240" cy="8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633412" y="752168"/>
            <a:ext cx="10923588" cy="1070135"/>
          </a:xfrm>
        </p:spPr>
        <p:txBody>
          <a:bodyPr>
            <a:normAutofit fontScale="90000"/>
          </a:bodyPr>
          <a:lstStyle/>
          <a:p>
            <a:r>
              <a:rPr lang="nl-NL" sz="2800" dirty="0"/>
              <a:t>Artikel 10 – financieringsovereenkomst van de herstel- en veerkrachtfaciliteit (2/2)</a:t>
            </a:r>
            <a:br>
              <a:rPr lang="nl-NL" sz="2800" dirty="0"/>
            </a:br>
            <a:r>
              <a:rPr lang="nl-NL" sz="1600" i="1" dirty="0"/>
              <a:t>Publicatie van informatie, zichtbaarheid van financiering door de Europese Unie en gebruiksrecht </a:t>
            </a:r>
          </a:p>
        </p:txBody>
      </p:sp>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633412" y="1968084"/>
            <a:ext cx="10923588" cy="4883419"/>
          </a:xfrm>
        </p:spPr>
        <p:txBody>
          <a:bodyPr>
            <a:normAutofit/>
          </a:bodyPr>
          <a:lstStyle/>
          <a:p>
            <a:r>
              <a:rPr lang="nl-NL" sz="1500" dirty="0"/>
              <a:t>(3) </a:t>
            </a:r>
            <a:r>
              <a:rPr lang="nl-NL" sz="1500" dirty="0">
                <a:solidFill>
                  <a:schemeClr val="bg1"/>
                </a:solidFill>
                <a:highlight>
                  <a:srgbClr val="00689A"/>
                </a:highlight>
              </a:rPr>
              <a:t>Wanneer het embleem van de Europese Unie samen met een ander logo wordt getoond, moet het minstens even prominent en zichtbaar zijn als de andere logo’s</a:t>
            </a:r>
            <a:r>
              <a:rPr lang="nl-NL" sz="1500" dirty="0"/>
              <a:t>. Het embleem moet duidelijk waarneembaar blijven en apart staan, en mag niet worden gewijzigd door er andere visuele kenmerken, merken of tekst aan toe te voegen. Afgezien van het embleem mag er geen andere visuele identiteit of visueel logo worden gebruikt om de EU-steun onder de aandacht te brengen.</a:t>
            </a:r>
          </a:p>
          <a:p>
            <a:r>
              <a:rPr lang="nl-NL" sz="1500" dirty="0"/>
              <a:t>(4) Bij elke communicatie- of verspreidingsactiviteit die verband houdt met het herstel- en veerkrachtplan en die door de lidstaat wordt verricht in om het even welke vorm en met om het even welk middel, wordt </a:t>
            </a:r>
            <a:r>
              <a:rPr lang="nl-NL" sz="1500" dirty="0">
                <a:solidFill>
                  <a:schemeClr val="bg1"/>
                </a:solidFill>
                <a:highlight>
                  <a:srgbClr val="00689A"/>
                </a:highlight>
              </a:rPr>
              <a:t>feitelijk juiste informatie gebruikt</a:t>
            </a:r>
            <a:r>
              <a:rPr lang="nl-NL" sz="1500" dirty="0"/>
              <a:t>.</a:t>
            </a:r>
          </a:p>
          <a:p>
            <a:r>
              <a:rPr lang="nl-NL" sz="1500" dirty="0"/>
              <a:t>(5) Indien van toepassing </a:t>
            </a:r>
            <a:r>
              <a:rPr lang="nl-NL" sz="1500" dirty="0">
                <a:solidFill>
                  <a:schemeClr val="bg1"/>
                </a:solidFill>
                <a:highlight>
                  <a:srgbClr val="00689A"/>
                </a:highlight>
              </a:rPr>
              <a:t>vermeldt de lidstaat de volgende afwijzing van aansprakelijkheid</a:t>
            </a:r>
            <a:r>
              <a:rPr lang="nl-NL" sz="1500" dirty="0"/>
              <a:t> (zo nodig vertaald in lokale talen): </a:t>
            </a:r>
            <a:r>
              <a:rPr lang="nl-NL" sz="1500" i="1" dirty="0"/>
              <a:t>“Gefinancierd door de Europese Unie – </a:t>
            </a:r>
            <a:r>
              <a:rPr lang="nl-NL" sz="1500" i="1" dirty="0" err="1"/>
              <a:t>NextGenerationEU</a:t>
            </a:r>
            <a:r>
              <a:rPr lang="nl-NL" sz="1500" i="1" dirty="0"/>
              <a:t>. De hier geuite ideeën en meningen komen echter uitsluitend voor rekening van de auteur(s) en geven niet noodzakelijkerwijs de ideeën of meningen van de Europese Unie of de Europese Commissie weer. Noch de Europese Unie, noch de Europese Commissie kan hiervoor aansprakelijk worden gesteld.”</a:t>
            </a:r>
          </a:p>
          <a:p>
            <a:r>
              <a:rPr lang="nl-NL" sz="1500" dirty="0"/>
              <a:t>(6) De lidstaat verleent de Commissie het recht om kosteloos het communicatiemateriaal met betrekking tot het herstel- en veerkrachtplan te gebruiken.</a:t>
            </a: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10</a:t>
            </a:fld>
            <a:endParaRPr lang="nl-NL" dirty="0"/>
          </a:p>
        </p:txBody>
      </p:sp>
    </p:spTree>
    <p:extLst>
      <p:ext uri="{BB962C8B-B14F-4D97-AF65-F5344CB8AC3E}">
        <p14:creationId xmlns:p14="http://schemas.microsoft.com/office/powerpoint/2010/main" val="226401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704008" y="816984"/>
            <a:ext cx="10923588" cy="488305"/>
          </a:xfrm>
        </p:spPr>
        <p:txBody>
          <a:bodyPr anchor="t">
            <a:normAutofit/>
          </a:bodyPr>
          <a:lstStyle/>
          <a:p>
            <a:r>
              <a:rPr lang="nl-NL" sz="2500" dirty="0"/>
              <a:t>Verduidelijking - Artikel 34 en artikel 10</a:t>
            </a:r>
            <a:endParaRPr lang="nl-NL" sz="2500" i="1"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11</a:t>
            </a:fld>
            <a:endParaRPr lang="nl-NL" dirty="0"/>
          </a:p>
        </p:txBody>
      </p:sp>
      <p:sp>
        <p:nvSpPr>
          <p:cNvPr id="4" name="Tijdelijke aanduiding voor inhoud 2">
            <a:extLst>
              <a:ext uri="{FF2B5EF4-FFF2-40B4-BE49-F238E27FC236}">
                <a16:creationId xmlns:a16="http://schemas.microsoft.com/office/drawing/2014/main" id="{A3421100-5FD9-95E2-AB3C-04D41B6F105F}"/>
              </a:ext>
            </a:extLst>
          </p:cNvPr>
          <p:cNvSpPr txBox="1">
            <a:spLocks/>
          </p:cNvSpPr>
          <p:nvPr/>
        </p:nvSpPr>
        <p:spPr>
          <a:xfrm>
            <a:off x="634206" y="1614438"/>
            <a:ext cx="10923588" cy="3616467"/>
          </a:xfrm>
          <a:prstGeom prst="rect">
            <a:avLst/>
          </a:prstGeom>
        </p:spPr>
        <p:txBody>
          <a:bodyPr vert="horz" lIns="91440" tIns="45720" rIns="91440" bIns="45720" rtlCol="0"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a:lstStyle>
          <a:p>
            <a:pPr marL="316230" indent="-316230">
              <a:buFont typeface="Wingdings" pitchFamily="2" charset="2"/>
              <a:buChar char="Ø"/>
            </a:pPr>
            <a:r>
              <a:rPr lang="nl-NL" sz="1500" dirty="0"/>
              <a:t>Deze artikelen stellen duidelijke en </a:t>
            </a:r>
            <a:r>
              <a:rPr lang="nl-NL" sz="1500" dirty="0">
                <a:solidFill>
                  <a:schemeClr val="bg1"/>
                </a:solidFill>
                <a:highlight>
                  <a:srgbClr val="00689A"/>
                </a:highlight>
              </a:rPr>
              <a:t>bindende verplichtingen</a:t>
            </a:r>
            <a:r>
              <a:rPr lang="nl-NL" sz="1500" dirty="0"/>
              <a:t> vast voor de begunstigden van financiering van de Europese Unie, </a:t>
            </a:r>
            <a:r>
              <a:rPr lang="nl-NL" sz="1500" dirty="0">
                <a:solidFill>
                  <a:schemeClr val="bg1"/>
                </a:solidFill>
                <a:highlight>
                  <a:srgbClr val="00689A"/>
                </a:highlight>
              </a:rPr>
              <a:t>waarbij de zichtbaarheid van het ontvangen van dergelijke financiering wordt gewaarborgd, en definieert ook de principes van communicatie,</a:t>
            </a:r>
            <a:r>
              <a:rPr lang="nl-NL" sz="1500" dirty="0">
                <a:solidFill>
                  <a:schemeClr val="bg1"/>
                </a:solidFill>
              </a:rPr>
              <a:t> </a:t>
            </a:r>
            <a:r>
              <a:rPr lang="nl-NL" sz="1500" dirty="0"/>
              <a:t>die in acht genomen moeten worden bij communicatie met verschillende groepen van de samenleving.</a:t>
            </a:r>
            <a:endParaRPr lang="en-US" sz="1500" dirty="0"/>
          </a:p>
          <a:p>
            <a:pPr marL="316230" indent="-316230">
              <a:buFont typeface="Wingdings" pitchFamily="2" charset="2"/>
              <a:buChar char="Ø"/>
            </a:pPr>
            <a:r>
              <a:rPr lang="en-NL" sz="1500" dirty="0"/>
              <a:t>De regels gelden voor </a:t>
            </a:r>
            <a:r>
              <a:rPr lang="en-NL" sz="1500" dirty="0">
                <a:solidFill>
                  <a:schemeClr val="bg1"/>
                </a:solidFill>
                <a:highlight>
                  <a:srgbClr val="00689A"/>
                </a:highlight>
              </a:rPr>
              <a:t>iedereen die EU-financiering ontvangt, de lidstaten en uitvoerende instanties</a:t>
            </a:r>
            <a:r>
              <a:rPr lang="en-NL" sz="1500" dirty="0"/>
              <a:t>. Indien er organisaties, netwerken en/of aannemers betrokken zijn bij communicatie- en zichtbaarheidsacties rond bepaalde programma’s/projecten, moet de nationale autoriteit zorgen voor bewustwording van de toepasselijke regels.</a:t>
            </a:r>
            <a:endParaRPr lang="nl-NL" sz="1500" dirty="0">
              <a:ea typeface="Verdana"/>
            </a:endParaRPr>
          </a:p>
          <a:p>
            <a:pPr marL="0" indent="0">
              <a:buNone/>
            </a:pPr>
            <a:endParaRPr lang="nl-NL" sz="1500" dirty="0">
              <a:ea typeface="Verdana"/>
            </a:endParaRPr>
          </a:p>
          <a:p>
            <a:pPr marL="0" indent="0">
              <a:buNone/>
            </a:pPr>
            <a:r>
              <a:rPr lang="nl-NL" sz="1500" u="sng" dirty="0">
                <a:ea typeface="Verdana"/>
              </a:rPr>
              <a:t>De komende slides gaan in meer detail in op de communicatie- en zichtbaarheidseisen die volgen uit de HVF-verordening, en wat dit voor jou betekent.</a:t>
            </a:r>
            <a:r>
              <a:rPr lang="nl-NL" sz="1500" dirty="0">
                <a:ea typeface="Verdana"/>
              </a:rPr>
              <a:t> </a:t>
            </a:r>
            <a:endParaRPr lang="nl-NL" sz="1500" u="sng" dirty="0">
              <a:ea typeface="Verdana"/>
            </a:endParaRPr>
          </a:p>
          <a:p>
            <a:pPr marL="316230" indent="-316230">
              <a:buFont typeface="Wingdings" pitchFamily="2" charset="2"/>
              <a:buChar char="Ø"/>
            </a:pPr>
            <a:endParaRPr lang="nl-NL" sz="1500" dirty="0">
              <a:ea typeface="Verdana"/>
            </a:endParaRPr>
          </a:p>
          <a:p>
            <a:pPr marL="316230" indent="-316230"/>
            <a:endParaRPr lang="nl-NL" sz="1500" dirty="0">
              <a:ea typeface="Verdana"/>
            </a:endParaRPr>
          </a:p>
        </p:txBody>
      </p:sp>
    </p:spTree>
    <p:extLst>
      <p:ext uri="{BB962C8B-B14F-4D97-AF65-F5344CB8AC3E}">
        <p14:creationId xmlns:p14="http://schemas.microsoft.com/office/powerpoint/2010/main" val="131861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BA95FFC-7FAE-1AC6-FAA2-0C956D3C5A5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2832" r="2832"/>
          <a:stretch>
            <a:fillRect/>
          </a:stretch>
        </p:blipFill>
        <p:spPr/>
      </p:pic>
      <p:sp>
        <p:nvSpPr>
          <p:cNvPr id="4" name="Title 3">
            <a:extLst>
              <a:ext uri="{FF2B5EF4-FFF2-40B4-BE49-F238E27FC236}">
                <a16:creationId xmlns:a16="http://schemas.microsoft.com/office/drawing/2014/main" id="{BCBD34F2-D0ED-A2AA-2979-1BFA26E55809}"/>
              </a:ext>
            </a:extLst>
          </p:cNvPr>
          <p:cNvSpPr>
            <a:spLocks noGrp="1"/>
          </p:cNvSpPr>
          <p:nvPr>
            <p:ph type="ctrTitle"/>
          </p:nvPr>
        </p:nvSpPr>
        <p:spPr/>
        <p:txBody>
          <a:bodyPr/>
          <a:lstStyle/>
          <a:p>
            <a:r>
              <a:rPr lang="en-NL" dirty="0"/>
              <a:t>Regels voor communicatie en zichtbaarheid </a:t>
            </a:r>
          </a:p>
        </p:txBody>
      </p:sp>
      <p:sp>
        <p:nvSpPr>
          <p:cNvPr id="5" name="Subtitle 4">
            <a:extLst>
              <a:ext uri="{FF2B5EF4-FFF2-40B4-BE49-F238E27FC236}">
                <a16:creationId xmlns:a16="http://schemas.microsoft.com/office/drawing/2014/main" id="{AABEAB21-967B-C97F-718F-1B3E6E07E4D4}"/>
              </a:ext>
            </a:extLst>
          </p:cNvPr>
          <p:cNvSpPr>
            <a:spLocks noGrp="1"/>
          </p:cNvSpPr>
          <p:nvPr>
            <p:ph type="subTitle" idx="1"/>
          </p:nvPr>
        </p:nvSpPr>
        <p:spPr/>
        <p:txBody>
          <a:bodyPr/>
          <a:lstStyle/>
          <a:p>
            <a:r>
              <a:rPr lang="en-NL" dirty="0"/>
              <a:t>Financieringsprogramma’s van de Europese Unie 2021 – 2027</a:t>
            </a:r>
          </a:p>
          <a:p>
            <a:r>
              <a:rPr lang="en-NL" sz="1600" dirty="0"/>
              <a:t>Richtlijnen voor de lidstaten</a:t>
            </a:r>
          </a:p>
        </p:txBody>
      </p:sp>
    </p:spTree>
    <p:extLst>
      <p:ext uri="{BB962C8B-B14F-4D97-AF65-F5344CB8AC3E}">
        <p14:creationId xmlns:p14="http://schemas.microsoft.com/office/powerpoint/2010/main" val="224571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B9A-C2A5-6D8C-2E90-64AFC88BDA6F}"/>
              </a:ext>
            </a:extLst>
          </p:cNvPr>
          <p:cNvSpPr>
            <a:spLocks noGrp="1"/>
          </p:cNvSpPr>
          <p:nvPr>
            <p:ph type="title"/>
          </p:nvPr>
        </p:nvSpPr>
        <p:spPr>
          <a:xfrm>
            <a:off x="634205" y="721123"/>
            <a:ext cx="10923588" cy="520316"/>
          </a:xfrm>
        </p:spPr>
        <p:txBody>
          <a:bodyPr>
            <a:normAutofit/>
          </a:bodyPr>
          <a:lstStyle/>
          <a:p>
            <a:r>
              <a:rPr lang="en-NL" sz="2500" dirty="0"/>
              <a:t>Vijf communicatie- en zichtbaarheidsregels </a:t>
            </a:r>
          </a:p>
        </p:txBody>
      </p:sp>
      <p:sp>
        <p:nvSpPr>
          <p:cNvPr id="6" name="Slide Number Placeholder 5">
            <a:extLst>
              <a:ext uri="{FF2B5EF4-FFF2-40B4-BE49-F238E27FC236}">
                <a16:creationId xmlns:a16="http://schemas.microsoft.com/office/drawing/2014/main" id="{E6554820-F5B8-D556-9FC2-309D2468C753}"/>
              </a:ext>
            </a:extLst>
          </p:cNvPr>
          <p:cNvSpPr>
            <a:spLocks noGrp="1"/>
          </p:cNvSpPr>
          <p:nvPr>
            <p:ph type="sldNum" sz="quarter" idx="16"/>
          </p:nvPr>
        </p:nvSpPr>
        <p:spPr>
          <a:xfrm>
            <a:off x="6553199" y="6221413"/>
            <a:ext cx="5005389" cy="322075"/>
          </a:xfrm>
        </p:spPr>
        <p:txBody>
          <a:bodyPr/>
          <a:lstStyle/>
          <a:p>
            <a:fld id="{10A0A6AF-03C5-477E-939A-E28F7E7F05EA}" type="slidenum">
              <a:rPr lang="nl-NL" smtClean="0"/>
              <a:pPr/>
              <a:t>13</a:t>
            </a:fld>
            <a:endParaRPr lang="nl-NL" dirty="0"/>
          </a:p>
        </p:txBody>
      </p:sp>
      <p:sp>
        <p:nvSpPr>
          <p:cNvPr id="3" name="TextBox 2">
            <a:extLst>
              <a:ext uri="{FF2B5EF4-FFF2-40B4-BE49-F238E27FC236}">
                <a16:creationId xmlns:a16="http://schemas.microsoft.com/office/drawing/2014/main" id="{C5EC4461-AF06-3B5B-6A3E-F62C234A0317}"/>
              </a:ext>
            </a:extLst>
          </p:cNvPr>
          <p:cNvSpPr txBox="1"/>
          <p:nvPr/>
        </p:nvSpPr>
        <p:spPr>
          <a:xfrm>
            <a:off x="634205" y="1286976"/>
            <a:ext cx="10993755" cy="646331"/>
          </a:xfrm>
          <a:prstGeom prst="rect">
            <a:avLst/>
          </a:prstGeom>
          <a:noFill/>
        </p:spPr>
        <p:txBody>
          <a:bodyPr wrap="square" rtlCol="0">
            <a:spAutoFit/>
          </a:bodyPr>
          <a:lstStyle/>
          <a:p>
            <a:r>
              <a:rPr lang="en-NL" sz="1200" dirty="0"/>
              <a:t>De onderstaande regels zijn gebaseerd op Artikel 34 (</a:t>
            </a:r>
            <a:r>
              <a:rPr lang="nl-NL" sz="1200" dirty="0"/>
              <a:t>Verordening (EU) 2021/241 van het Europees Parlement en de Raad van 12 februari 2021 tot instelling van de herstel- en veerkrachtfaciliteit) </a:t>
            </a:r>
            <a:r>
              <a:rPr lang="en-NL" sz="1200" dirty="0"/>
              <a:t>en Artikel 10 (</a:t>
            </a:r>
            <a:r>
              <a:rPr lang="nl-NL" sz="1200" dirty="0"/>
              <a:t>financieringsovereenkomst van de herstel- en veerkrachtfaciliteit)</a:t>
            </a:r>
          </a:p>
          <a:p>
            <a:r>
              <a:rPr lang="en-NL" sz="1200" dirty="0"/>
              <a:t>Bron: </a:t>
            </a:r>
            <a:r>
              <a:rPr lang="en-NL" sz="1200" dirty="0">
                <a:solidFill>
                  <a:srgbClr val="008ED1"/>
                </a:solidFill>
                <a:hlinkClick r:id="rId3">
                  <a:extLst>
                    <a:ext uri="{A12FA001-AC4F-418D-AE19-62706E023703}">
                      <ahyp:hlinkClr xmlns:ahyp="http://schemas.microsoft.com/office/drawing/2018/hyperlinkcolor" val="tx"/>
                    </a:ext>
                  </a:extLst>
                </a:hlinkClick>
              </a:rPr>
              <a:t>klik hier</a:t>
            </a:r>
            <a:endParaRPr lang="en-NL" sz="1200" dirty="0"/>
          </a:p>
        </p:txBody>
      </p:sp>
      <p:sp>
        <p:nvSpPr>
          <p:cNvPr id="5" name="TextBox 4">
            <a:extLst>
              <a:ext uri="{FF2B5EF4-FFF2-40B4-BE49-F238E27FC236}">
                <a16:creationId xmlns:a16="http://schemas.microsoft.com/office/drawing/2014/main" id="{B2F4D202-BCB9-BF4D-F23F-C3E2973AAEB2}"/>
              </a:ext>
            </a:extLst>
          </p:cNvPr>
          <p:cNvSpPr txBox="1"/>
          <p:nvPr/>
        </p:nvSpPr>
        <p:spPr>
          <a:xfrm>
            <a:off x="697026" y="2250941"/>
            <a:ext cx="1113774" cy="461665"/>
          </a:xfrm>
          <a:prstGeom prst="rect">
            <a:avLst/>
          </a:prstGeom>
          <a:solidFill>
            <a:schemeClr val="accent1"/>
          </a:solidFill>
          <a:ln>
            <a:solidFill>
              <a:schemeClr val="accent1"/>
            </a:solidFill>
          </a:ln>
        </p:spPr>
        <p:txBody>
          <a:bodyPr wrap="square" rtlCol="0">
            <a:spAutoFit/>
          </a:bodyPr>
          <a:lstStyle/>
          <a:p>
            <a:pPr algn="ctr"/>
            <a:r>
              <a:rPr lang="en-NL" sz="2400" b="1" dirty="0">
                <a:solidFill>
                  <a:schemeClr val="bg1"/>
                </a:solidFill>
              </a:rPr>
              <a:t>1</a:t>
            </a:r>
          </a:p>
        </p:txBody>
      </p:sp>
      <p:sp>
        <p:nvSpPr>
          <p:cNvPr id="7" name="TextBox 6">
            <a:extLst>
              <a:ext uri="{FF2B5EF4-FFF2-40B4-BE49-F238E27FC236}">
                <a16:creationId xmlns:a16="http://schemas.microsoft.com/office/drawing/2014/main" id="{05B9CB11-96AE-5FFD-A521-6DA859B0A827}"/>
              </a:ext>
            </a:extLst>
          </p:cNvPr>
          <p:cNvSpPr txBox="1"/>
          <p:nvPr/>
        </p:nvSpPr>
        <p:spPr>
          <a:xfrm>
            <a:off x="2021645" y="2189385"/>
            <a:ext cx="8826144" cy="584775"/>
          </a:xfrm>
          <a:prstGeom prst="rect">
            <a:avLst/>
          </a:prstGeom>
          <a:noFill/>
        </p:spPr>
        <p:txBody>
          <a:bodyPr wrap="square" rtlCol="0">
            <a:spAutoFit/>
          </a:bodyPr>
          <a:lstStyle/>
          <a:p>
            <a:r>
              <a:rPr lang="en-NL" sz="1600" b="1" dirty="0"/>
              <a:t>Algemene verplichting om duidelijk te laten zien dat de financiering </a:t>
            </a:r>
            <a:r>
              <a:rPr lang="nl-NL" sz="1600" b="1" dirty="0"/>
              <a:t>van de </a:t>
            </a:r>
            <a:r>
              <a:rPr lang="en-NL" sz="1600" b="1" dirty="0"/>
              <a:t>EU afkomstig is. </a:t>
            </a:r>
          </a:p>
        </p:txBody>
      </p:sp>
      <p:sp>
        <p:nvSpPr>
          <p:cNvPr id="10" name="TextBox 9">
            <a:extLst>
              <a:ext uri="{FF2B5EF4-FFF2-40B4-BE49-F238E27FC236}">
                <a16:creationId xmlns:a16="http://schemas.microsoft.com/office/drawing/2014/main" id="{DE1AA9BA-2E01-0B4A-0594-0A148A8CDE77}"/>
              </a:ext>
            </a:extLst>
          </p:cNvPr>
          <p:cNvSpPr txBox="1"/>
          <p:nvPr/>
        </p:nvSpPr>
        <p:spPr>
          <a:xfrm>
            <a:off x="680210" y="3091794"/>
            <a:ext cx="1113774" cy="461665"/>
          </a:xfrm>
          <a:prstGeom prst="rect">
            <a:avLst/>
          </a:prstGeom>
          <a:solidFill>
            <a:schemeClr val="accent1"/>
          </a:solidFill>
          <a:ln>
            <a:solidFill>
              <a:schemeClr val="accent1"/>
            </a:solidFill>
          </a:ln>
        </p:spPr>
        <p:txBody>
          <a:bodyPr wrap="square" rtlCol="0">
            <a:spAutoFit/>
          </a:bodyPr>
          <a:lstStyle/>
          <a:p>
            <a:pPr algn="ctr"/>
            <a:r>
              <a:rPr lang="en-NL" sz="2400" b="1" dirty="0">
                <a:solidFill>
                  <a:schemeClr val="bg1"/>
                </a:solidFill>
              </a:rPr>
              <a:t>2</a:t>
            </a:r>
          </a:p>
        </p:txBody>
      </p:sp>
      <p:sp>
        <p:nvSpPr>
          <p:cNvPr id="11" name="TextBox 10">
            <a:extLst>
              <a:ext uri="{FF2B5EF4-FFF2-40B4-BE49-F238E27FC236}">
                <a16:creationId xmlns:a16="http://schemas.microsoft.com/office/drawing/2014/main" id="{0A9CB9D9-E432-A91D-B138-5B7EC1B0EFE4}"/>
              </a:ext>
            </a:extLst>
          </p:cNvPr>
          <p:cNvSpPr txBox="1"/>
          <p:nvPr/>
        </p:nvSpPr>
        <p:spPr>
          <a:xfrm>
            <a:off x="2021647" y="3030238"/>
            <a:ext cx="8826143" cy="584775"/>
          </a:xfrm>
          <a:prstGeom prst="rect">
            <a:avLst/>
          </a:prstGeom>
          <a:noFill/>
        </p:spPr>
        <p:txBody>
          <a:bodyPr wrap="square" rtlCol="0" anchor="t">
            <a:spAutoFit/>
          </a:bodyPr>
          <a:lstStyle/>
          <a:p>
            <a:r>
              <a:rPr lang="en-NL" sz="1600" b="1" dirty="0" err="1"/>
              <a:t>Geef</a:t>
            </a:r>
            <a:r>
              <a:rPr lang="en-NL" sz="1600" b="1" dirty="0"/>
              <a:t> het EU-</a:t>
            </a:r>
            <a:r>
              <a:rPr lang="en-NL" sz="1600" b="1" dirty="0" err="1"/>
              <a:t>embleem</a:t>
            </a:r>
            <a:r>
              <a:rPr lang="en-NL" sz="1600" b="1" dirty="0"/>
              <a:t> </a:t>
            </a:r>
            <a:r>
              <a:rPr lang="en-NL" sz="1600" b="1" dirty="0" err="1"/>
              <a:t>en</a:t>
            </a:r>
            <a:r>
              <a:rPr lang="en-NL" sz="1600" b="1" dirty="0"/>
              <a:t> de </a:t>
            </a:r>
            <a:r>
              <a:rPr lang="en-NL" sz="1600" b="1" dirty="0" err="1"/>
              <a:t>bijhorende</a:t>
            </a:r>
            <a:r>
              <a:rPr lang="en-NL" sz="1600" b="1" dirty="0"/>
              <a:t> </a:t>
            </a:r>
            <a:r>
              <a:rPr lang="en-NL" sz="1600" b="1" dirty="0" err="1"/>
              <a:t>financieringsverklaring</a:t>
            </a:r>
            <a:r>
              <a:rPr lang="en-NL" sz="1600" b="1" dirty="0"/>
              <a:t>, </a:t>
            </a:r>
            <a:r>
              <a:rPr lang="en-NL" sz="1600" b="1" dirty="0" err="1"/>
              <a:t>waarin</a:t>
            </a:r>
            <a:r>
              <a:rPr lang="en-NL" sz="1600" b="1" dirty="0"/>
              <a:t> de </a:t>
            </a:r>
            <a:r>
              <a:rPr lang="en-NL" sz="1600" b="1" dirty="0" err="1"/>
              <a:t>steun</a:t>
            </a:r>
            <a:r>
              <a:rPr lang="en-NL" sz="1600" b="1" dirty="0"/>
              <a:t> van de EU </a:t>
            </a:r>
            <a:r>
              <a:rPr lang="en-NL" sz="1600" b="1" dirty="0" err="1"/>
              <a:t>wordt</a:t>
            </a:r>
            <a:r>
              <a:rPr lang="en-NL" sz="1600" b="1"/>
              <a:t> vermeld, correct </a:t>
            </a:r>
            <a:r>
              <a:rPr lang="en-NL" sz="1600" b="1" dirty="0" err="1"/>
              <a:t>en</a:t>
            </a:r>
            <a:r>
              <a:rPr lang="en-NL" sz="1600" b="1" dirty="0"/>
              <a:t> prominent </a:t>
            </a:r>
            <a:r>
              <a:rPr lang="en-NL" sz="1600" b="1" dirty="0" err="1"/>
              <a:t>weer</a:t>
            </a:r>
            <a:r>
              <a:rPr lang="en-NL" sz="1600" b="1" dirty="0"/>
              <a:t>. </a:t>
            </a:r>
          </a:p>
        </p:txBody>
      </p:sp>
      <p:sp>
        <p:nvSpPr>
          <p:cNvPr id="13" name="TextBox 12">
            <a:extLst>
              <a:ext uri="{FF2B5EF4-FFF2-40B4-BE49-F238E27FC236}">
                <a16:creationId xmlns:a16="http://schemas.microsoft.com/office/drawing/2014/main" id="{59E61F7C-E545-9930-6E4F-3ABCA24FCA82}"/>
              </a:ext>
            </a:extLst>
          </p:cNvPr>
          <p:cNvSpPr txBox="1"/>
          <p:nvPr/>
        </p:nvSpPr>
        <p:spPr>
          <a:xfrm>
            <a:off x="680210" y="3932647"/>
            <a:ext cx="1113774" cy="461665"/>
          </a:xfrm>
          <a:prstGeom prst="rect">
            <a:avLst/>
          </a:prstGeom>
          <a:solidFill>
            <a:schemeClr val="accent1"/>
          </a:solidFill>
          <a:ln>
            <a:solidFill>
              <a:schemeClr val="accent1"/>
            </a:solidFill>
          </a:ln>
        </p:spPr>
        <p:txBody>
          <a:bodyPr wrap="square" rtlCol="0">
            <a:spAutoFit/>
          </a:bodyPr>
          <a:lstStyle/>
          <a:p>
            <a:pPr algn="ctr"/>
            <a:r>
              <a:rPr lang="en-NL" sz="2400" b="1" dirty="0">
                <a:solidFill>
                  <a:schemeClr val="bg1"/>
                </a:solidFill>
              </a:rPr>
              <a:t>3</a:t>
            </a:r>
          </a:p>
        </p:txBody>
      </p:sp>
      <p:sp>
        <p:nvSpPr>
          <p:cNvPr id="14" name="TextBox 13">
            <a:extLst>
              <a:ext uri="{FF2B5EF4-FFF2-40B4-BE49-F238E27FC236}">
                <a16:creationId xmlns:a16="http://schemas.microsoft.com/office/drawing/2014/main" id="{0495F609-01C2-63CD-1ED7-FE633EF3139D}"/>
              </a:ext>
            </a:extLst>
          </p:cNvPr>
          <p:cNvSpPr txBox="1"/>
          <p:nvPr/>
        </p:nvSpPr>
        <p:spPr>
          <a:xfrm>
            <a:off x="2021646" y="3994202"/>
            <a:ext cx="8826143" cy="338554"/>
          </a:xfrm>
          <a:prstGeom prst="rect">
            <a:avLst/>
          </a:prstGeom>
          <a:noFill/>
        </p:spPr>
        <p:txBody>
          <a:bodyPr wrap="square" rtlCol="0">
            <a:spAutoFit/>
          </a:bodyPr>
          <a:lstStyle/>
          <a:p>
            <a:r>
              <a:rPr lang="en-NL" sz="1600" b="1" dirty="0"/>
              <a:t>Gebruik nauwkeurige en accurate informatie.</a:t>
            </a:r>
          </a:p>
        </p:txBody>
      </p:sp>
      <p:sp>
        <p:nvSpPr>
          <p:cNvPr id="16" name="TextBox 15">
            <a:extLst>
              <a:ext uri="{FF2B5EF4-FFF2-40B4-BE49-F238E27FC236}">
                <a16:creationId xmlns:a16="http://schemas.microsoft.com/office/drawing/2014/main" id="{98331DE0-E4D4-D076-0311-6973FAD7AE17}"/>
              </a:ext>
            </a:extLst>
          </p:cNvPr>
          <p:cNvSpPr txBox="1"/>
          <p:nvPr/>
        </p:nvSpPr>
        <p:spPr>
          <a:xfrm>
            <a:off x="680210" y="4773500"/>
            <a:ext cx="1113774" cy="461665"/>
          </a:xfrm>
          <a:prstGeom prst="rect">
            <a:avLst/>
          </a:prstGeom>
          <a:solidFill>
            <a:schemeClr val="accent1"/>
          </a:solidFill>
          <a:ln>
            <a:solidFill>
              <a:schemeClr val="accent1"/>
            </a:solidFill>
          </a:ln>
        </p:spPr>
        <p:txBody>
          <a:bodyPr wrap="square" rtlCol="0">
            <a:spAutoFit/>
          </a:bodyPr>
          <a:lstStyle/>
          <a:p>
            <a:pPr algn="ctr"/>
            <a:r>
              <a:rPr lang="en-NL" sz="2400" b="1" dirty="0">
                <a:solidFill>
                  <a:schemeClr val="bg1"/>
                </a:solidFill>
              </a:rPr>
              <a:t>4</a:t>
            </a:r>
          </a:p>
        </p:txBody>
      </p:sp>
      <p:sp>
        <p:nvSpPr>
          <p:cNvPr id="17" name="TextBox 16">
            <a:extLst>
              <a:ext uri="{FF2B5EF4-FFF2-40B4-BE49-F238E27FC236}">
                <a16:creationId xmlns:a16="http://schemas.microsoft.com/office/drawing/2014/main" id="{BDAD9091-4240-B2E3-97A2-83836828BEE5}"/>
              </a:ext>
            </a:extLst>
          </p:cNvPr>
          <p:cNvSpPr txBox="1"/>
          <p:nvPr/>
        </p:nvSpPr>
        <p:spPr>
          <a:xfrm>
            <a:off x="2021645" y="4833214"/>
            <a:ext cx="8826143" cy="338554"/>
          </a:xfrm>
          <a:prstGeom prst="rect">
            <a:avLst/>
          </a:prstGeom>
          <a:noFill/>
        </p:spPr>
        <p:txBody>
          <a:bodyPr wrap="square" rtlCol="0">
            <a:spAutoFit/>
          </a:bodyPr>
          <a:lstStyle/>
          <a:p>
            <a:r>
              <a:rPr lang="en-NL" sz="1600" b="1" dirty="0"/>
              <a:t>Verleen de EU het recht om communicatiemateriaal te gebruiken. </a:t>
            </a:r>
          </a:p>
        </p:txBody>
      </p:sp>
      <p:sp>
        <p:nvSpPr>
          <p:cNvPr id="19" name="TextBox 18">
            <a:extLst>
              <a:ext uri="{FF2B5EF4-FFF2-40B4-BE49-F238E27FC236}">
                <a16:creationId xmlns:a16="http://schemas.microsoft.com/office/drawing/2014/main" id="{57B5FAE6-D021-CFA6-7F25-07B89707F234}"/>
              </a:ext>
            </a:extLst>
          </p:cNvPr>
          <p:cNvSpPr txBox="1"/>
          <p:nvPr/>
        </p:nvSpPr>
        <p:spPr>
          <a:xfrm>
            <a:off x="697026" y="5614353"/>
            <a:ext cx="1096958" cy="461665"/>
          </a:xfrm>
          <a:prstGeom prst="rect">
            <a:avLst/>
          </a:prstGeom>
          <a:solidFill>
            <a:schemeClr val="accent1"/>
          </a:solidFill>
          <a:ln>
            <a:solidFill>
              <a:schemeClr val="accent1"/>
            </a:solidFill>
          </a:ln>
        </p:spPr>
        <p:txBody>
          <a:bodyPr wrap="square" rtlCol="0">
            <a:spAutoFit/>
          </a:bodyPr>
          <a:lstStyle/>
          <a:p>
            <a:pPr algn="ctr"/>
            <a:r>
              <a:rPr lang="en-NL" sz="2400" b="1" dirty="0">
                <a:solidFill>
                  <a:schemeClr val="bg1"/>
                </a:solidFill>
              </a:rPr>
              <a:t>5</a:t>
            </a:r>
          </a:p>
        </p:txBody>
      </p:sp>
      <p:sp>
        <p:nvSpPr>
          <p:cNvPr id="20" name="TextBox 19">
            <a:extLst>
              <a:ext uri="{FF2B5EF4-FFF2-40B4-BE49-F238E27FC236}">
                <a16:creationId xmlns:a16="http://schemas.microsoft.com/office/drawing/2014/main" id="{AF12FB73-A564-241D-7AC8-7C8FB1482879}"/>
              </a:ext>
            </a:extLst>
          </p:cNvPr>
          <p:cNvSpPr txBox="1"/>
          <p:nvPr/>
        </p:nvSpPr>
        <p:spPr>
          <a:xfrm>
            <a:off x="2021646" y="5552102"/>
            <a:ext cx="8692886" cy="584775"/>
          </a:xfrm>
          <a:prstGeom prst="rect">
            <a:avLst/>
          </a:prstGeom>
          <a:noFill/>
        </p:spPr>
        <p:txBody>
          <a:bodyPr wrap="square" rtlCol="0">
            <a:spAutoFit/>
          </a:bodyPr>
          <a:lstStyle/>
          <a:p>
            <a:r>
              <a:rPr lang="en-NL" sz="1600" b="1" dirty="0"/>
              <a:t>Verwacht</a:t>
            </a:r>
            <a:r>
              <a:rPr lang="nl-NL" sz="1600" b="1" dirty="0"/>
              <a:t> een korting (</a:t>
            </a:r>
            <a:r>
              <a:rPr lang="en-NL" sz="1600" b="1" dirty="0"/>
              <a:t>financiële vermindering</a:t>
            </a:r>
            <a:r>
              <a:rPr lang="nl-NL" sz="1600" b="1" dirty="0"/>
              <a:t>)</a:t>
            </a:r>
            <a:r>
              <a:rPr lang="en-NL" sz="1600" b="1" dirty="0"/>
              <a:t> in het geval van niet-naleving van </a:t>
            </a:r>
            <a:r>
              <a:rPr lang="nl-NL" sz="1600" b="1" dirty="0"/>
              <a:t>contractuele</a:t>
            </a:r>
            <a:r>
              <a:rPr lang="en-NL" sz="1600" b="1" dirty="0"/>
              <a:t> verplichtingen. </a:t>
            </a:r>
          </a:p>
        </p:txBody>
      </p:sp>
    </p:spTree>
    <p:extLst>
      <p:ext uri="{BB962C8B-B14F-4D97-AF65-F5344CB8AC3E}">
        <p14:creationId xmlns:p14="http://schemas.microsoft.com/office/powerpoint/2010/main" val="8898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78FB4-B265-AF92-DB01-15017F9CFBE5}"/>
              </a:ext>
            </a:extLst>
          </p:cNvPr>
          <p:cNvSpPr txBox="1"/>
          <p:nvPr/>
        </p:nvSpPr>
        <p:spPr>
          <a:xfrm>
            <a:off x="4883506" y="2553851"/>
            <a:ext cx="6361519" cy="2062103"/>
          </a:xfrm>
          <a:prstGeom prst="rect">
            <a:avLst/>
          </a:prstGeom>
          <a:noFill/>
        </p:spPr>
        <p:txBody>
          <a:bodyPr wrap="square" rtlCol="0">
            <a:spAutoFit/>
          </a:bodyPr>
          <a:lstStyle/>
          <a:p>
            <a:r>
              <a:rPr lang="en-NL" sz="3200" dirty="0"/>
              <a:t>Algemene verplichting om duidelijk te laten zien dat de financiering </a:t>
            </a:r>
            <a:r>
              <a:rPr lang="en-US" sz="3200"/>
              <a:t>van de </a:t>
            </a:r>
            <a:r>
              <a:rPr lang="en-NL" sz="3200" dirty="0"/>
              <a:t>EU afkomstig is</a:t>
            </a:r>
          </a:p>
        </p:txBody>
      </p:sp>
      <p:sp>
        <p:nvSpPr>
          <p:cNvPr id="5" name="TextBox 4">
            <a:extLst>
              <a:ext uri="{FF2B5EF4-FFF2-40B4-BE49-F238E27FC236}">
                <a16:creationId xmlns:a16="http://schemas.microsoft.com/office/drawing/2014/main" id="{BED4B2B3-4378-6512-D6B0-3F361635D081}"/>
              </a:ext>
            </a:extLst>
          </p:cNvPr>
          <p:cNvSpPr txBox="1"/>
          <p:nvPr/>
        </p:nvSpPr>
        <p:spPr>
          <a:xfrm>
            <a:off x="946975" y="114721"/>
            <a:ext cx="3550972" cy="6447919"/>
          </a:xfrm>
          <a:prstGeom prst="rect">
            <a:avLst/>
          </a:prstGeom>
          <a:noFill/>
        </p:spPr>
        <p:txBody>
          <a:bodyPr wrap="none" rtlCol="0">
            <a:spAutoFit/>
          </a:bodyPr>
          <a:lstStyle/>
          <a:p>
            <a:r>
              <a:rPr lang="en-NL" sz="41300" dirty="0"/>
              <a:t>1</a:t>
            </a:r>
          </a:p>
        </p:txBody>
      </p:sp>
    </p:spTree>
    <p:extLst>
      <p:ext uri="{BB962C8B-B14F-4D97-AF65-F5344CB8AC3E}">
        <p14:creationId xmlns:p14="http://schemas.microsoft.com/office/powerpoint/2010/main" val="54016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422491"/>
            <a:ext cx="10923588" cy="4798921"/>
          </a:xfrm>
        </p:spPr>
        <p:txBody>
          <a:bodyPr vert="horz" lIns="91440" tIns="45720" rIns="91440" bIns="45720" rtlCol="0" anchor="t">
            <a:normAutofit/>
          </a:bodyPr>
          <a:lstStyle/>
          <a:p>
            <a:pPr marL="0" indent="0">
              <a:buNone/>
            </a:pPr>
            <a:r>
              <a:rPr lang="nl-NL" sz="1500" b="1" dirty="0"/>
              <a:t>Hoe kan jij aan deze regel voldoen? </a:t>
            </a:r>
          </a:p>
          <a:p>
            <a:pPr marL="316230" indent="-316230">
              <a:buFont typeface="Wingdings" pitchFamily="2" charset="2"/>
              <a:buChar char="Ø"/>
            </a:pPr>
            <a:r>
              <a:rPr lang="nl-NL" sz="1500" dirty="0">
                <a:solidFill>
                  <a:schemeClr val="bg1"/>
                </a:solidFill>
                <a:highlight>
                  <a:srgbClr val="00689A"/>
                </a:highlight>
              </a:rPr>
              <a:t>Verspreid informatie</a:t>
            </a:r>
            <a:r>
              <a:rPr lang="nl-NL" sz="1500" dirty="0">
                <a:solidFill>
                  <a:schemeClr val="bg1"/>
                </a:solidFill>
              </a:rPr>
              <a:t> </a:t>
            </a:r>
            <a:r>
              <a:rPr lang="nl-NL" sz="1500" dirty="0"/>
              <a:t>over de communicatie- en zichtbaarheidseisen via bestaande kanalen naar relevante stakeholders (denk aan eindontvangers, tussenpartijen, communicatie adviseurs etc.). </a:t>
            </a:r>
            <a:endParaRPr lang="nl-NL" sz="1500" dirty="0">
              <a:ea typeface="Verdana"/>
            </a:endParaRPr>
          </a:p>
          <a:p>
            <a:pPr marL="316230" indent="-316230">
              <a:buFont typeface="Wingdings" pitchFamily="2" charset="2"/>
              <a:buChar char="Ø"/>
            </a:pPr>
            <a:r>
              <a:rPr lang="nl-NL" sz="1500" dirty="0">
                <a:solidFill>
                  <a:schemeClr val="bg1"/>
                </a:solidFill>
                <a:highlight>
                  <a:srgbClr val="00689A"/>
                </a:highlight>
              </a:rPr>
              <a:t>Benadruk het belang van communicatie en zichtbaarheid</a:t>
            </a:r>
            <a:r>
              <a:rPr lang="nl-NL" sz="1500" dirty="0"/>
              <a:t>, en hun toepassing via geschikte kanalen (webpagina’s, bijeenkomsten, sociale media, informatiefolders etc.).</a:t>
            </a:r>
            <a:endParaRPr lang="nl-NL" sz="1500" dirty="0">
              <a:ea typeface="Verdana"/>
            </a:endParaRPr>
          </a:p>
          <a:p>
            <a:pPr marL="316230" indent="-316230">
              <a:buFont typeface="Wingdings" pitchFamily="2" charset="2"/>
              <a:buChar char="Ø"/>
            </a:pPr>
            <a:r>
              <a:rPr lang="nl-NL" sz="1500" dirty="0"/>
              <a:t>Er geldt een </a:t>
            </a:r>
            <a:r>
              <a:rPr lang="nl-NL" sz="1500" dirty="0">
                <a:solidFill>
                  <a:schemeClr val="bg1"/>
                </a:solidFill>
                <a:highlight>
                  <a:srgbClr val="00689A"/>
                </a:highlight>
              </a:rPr>
              <a:t>inspanningsplicht</a:t>
            </a:r>
            <a:r>
              <a:rPr lang="nl-NL" sz="1500" dirty="0"/>
              <a:t>. Dit houdt in dat lidstaten moeten aantonen dat zij actief inzet hebben geleverd om te voldoen aan de communicatie- en zichtbaarheidseisen. Doe dit aan de hand van een </a:t>
            </a:r>
            <a:r>
              <a:rPr lang="nl-NL" sz="1500" err="1"/>
              <a:t>papertrail</a:t>
            </a:r>
            <a:r>
              <a:rPr lang="nl-NL" sz="1500" dirty="0"/>
              <a:t>. Zie hiervoor de slide ‘</a:t>
            </a:r>
            <a:r>
              <a:rPr lang="nl-NL" sz="1500" dirty="0">
                <a:hlinkClick r:id="rId3"/>
              </a:rPr>
              <a:t>Communiceren met ontvangers van Uniefinanciering en uitvoerende partijen</a:t>
            </a:r>
            <a:r>
              <a:rPr lang="nl-NL" sz="1500" dirty="0"/>
              <a:t>’.</a:t>
            </a:r>
            <a:endParaRPr lang="nl-NL" sz="1500" i="1" dirty="0">
              <a:ea typeface="Verdana"/>
            </a:endParaRPr>
          </a:p>
          <a:p>
            <a:pPr marL="316230" indent="-316230">
              <a:buFont typeface="Wingdings" pitchFamily="2" charset="2"/>
              <a:buChar char="Ø"/>
            </a:pPr>
            <a:r>
              <a:rPr lang="nl-NL" sz="1500" dirty="0"/>
              <a:t>Gebruik het </a:t>
            </a:r>
            <a:r>
              <a:rPr lang="nl-NL" sz="1500" dirty="0">
                <a:solidFill>
                  <a:schemeClr val="bg1"/>
                </a:solidFill>
                <a:highlight>
                  <a:srgbClr val="00689A"/>
                </a:highlight>
              </a:rPr>
              <a:t>communicatieschema</a:t>
            </a:r>
            <a:r>
              <a:rPr lang="nl-NL" sz="1500" dirty="0"/>
              <a:t> op slide 16, 17 en 18 om op een gestructureerde manier met jouw stakeholders te communiceren, om zo te verzekeren dat alle relevante informatie helder en duidelijk wordt overgebracht. </a:t>
            </a:r>
            <a:endParaRPr lang="nl-NL" sz="1500" dirty="0">
              <a:ea typeface="Verdana"/>
            </a:endParaRPr>
          </a:p>
          <a:p>
            <a:pPr marL="316230" indent="-316230">
              <a:buFont typeface="Wingdings" pitchFamily="2" charset="2"/>
              <a:buChar char="Ø"/>
            </a:pP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15</a:t>
            </a:fld>
            <a:endParaRPr lang="nl-NL" dirty="0"/>
          </a:p>
        </p:txBody>
      </p:sp>
      <p:sp>
        <p:nvSpPr>
          <p:cNvPr id="9" name="Rectangle 8">
            <a:extLst>
              <a:ext uri="{FF2B5EF4-FFF2-40B4-BE49-F238E27FC236}">
                <a16:creationId xmlns:a16="http://schemas.microsoft.com/office/drawing/2014/main" id="{316D56E2-63B8-EA8D-1529-4A5EE484F1C5}"/>
              </a:ext>
            </a:extLst>
          </p:cNvPr>
          <p:cNvSpPr/>
          <p:nvPr/>
        </p:nvSpPr>
        <p:spPr>
          <a:xfrm>
            <a:off x="713798" y="808623"/>
            <a:ext cx="11098973"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1 </a:t>
            </a:r>
            <a:r>
              <a:rPr lang="en-NL" dirty="0"/>
              <a:t>Algemene verplichting om duidelijk te laten zien dat de financiering </a:t>
            </a:r>
            <a:r>
              <a:rPr lang="nl-NL" dirty="0"/>
              <a:t>van de </a:t>
            </a:r>
            <a:r>
              <a:rPr lang="en-NL" dirty="0"/>
              <a:t>EU afkomstig is</a:t>
            </a:r>
          </a:p>
        </p:txBody>
      </p:sp>
    </p:spTree>
    <p:extLst>
      <p:ext uri="{BB962C8B-B14F-4D97-AF65-F5344CB8AC3E}">
        <p14:creationId xmlns:p14="http://schemas.microsoft.com/office/powerpoint/2010/main" val="22029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422491"/>
            <a:ext cx="10923588" cy="4798921"/>
          </a:xfrm>
        </p:spPr>
        <p:txBody>
          <a:bodyPr vert="horz" lIns="91440" tIns="45720" rIns="91440" bIns="45720" rtlCol="0" anchor="t">
            <a:normAutofit/>
          </a:bodyPr>
          <a:lstStyle/>
          <a:p>
            <a:pPr marL="0" indent="0">
              <a:buNone/>
            </a:pPr>
            <a:r>
              <a:rPr lang="nl-NL" sz="1500" b="1" dirty="0"/>
              <a:t>Hebben we een website nodig voor het HVP?</a:t>
            </a:r>
          </a:p>
          <a:p>
            <a:pPr marL="0" indent="0">
              <a:buNone/>
            </a:pPr>
            <a:r>
              <a:rPr lang="nl-NL" sz="1500" dirty="0"/>
              <a:t>Ja. De financieringsovereenkomst (artikel 10.2(c)) bepaalt dat lidstaten één webruimte met informatie over het HVP en diens projecten moeten opzetten en bijhouden. </a:t>
            </a:r>
          </a:p>
          <a:p>
            <a:pPr marL="316230" indent="-316230">
              <a:buFont typeface="Wingdings" pitchFamily="2" charset="2"/>
              <a:buChar char="Ø"/>
            </a:pPr>
            <a:r>
              <a:rPr lang="nl-NL" sz="1500" dirty="0">
                <a:hlinkClick r:id="rId3"/>
              </a:rPr>
              <a:t>Klik hier</a:t>
            </a:r>
            <a:r>
              <a:rPr lang="nl-NL" sz="1500" dirty="0"/>
              <a:t> voor de website over het Nederlandse HVP. Deze wordt bijgehouden door Programmadirectie Herstel- en Veerkrachtplan (PHVP).</a:t>
            </a: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16</a:t>
            </a:fld>
            <a:endParaRPr lang="nl-NL" dirty="0"/>
          </a:p>
        </p:txBody>
      </p:sp>
      <p:sp>
        <p:nvSpPr>
          <p:cNvPr id="9" name="Rectangle 8">
            <a:extLst>
              <a:ext uri="{FF2B5EF4-FFF2-40B4-BE49-F238E27FC236}">
                <a16:creationId xmlns:a16="http://schemas.microsoft.com/office/drawing/2014/main" id="{316D56E2-63B8-EA8D-1529-4A5EE484F1C5}"/>
              </a:ext>
            </a:extLst>
          </p:cNvPr>
          <p:cNvSpPr/>
          <p:nvPr/>
        </p:nvSpPr>
        <p:spPr>
          <a:xfrm>
            <a:off x="713799" y="808623"/>
            <a:ext cx="10400112"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1 </a:t>
            </a:r>
            <a:r>
              <a:rPr lang="en-NL" dirty="0"/>
              <a:t>Algemene verplichting om duidelijk te laten zien dat de financiering EU afkomstig is</a:t>
            </a:r>
          </a:p>
        </p:txBody>
      </p:sp>
    </p:spTree>
    <p:extLst>
      <p:ext uri="{BB962C8B-B14F-4D97-AF65-F5344CB8AC3E}">
        <p14:creationId xmlns:p14="http://schemas.microsoft.com/office/powerpoint/2010/main" val="288781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1FE675-C626-ECDD-31B4-815E36BF400F}"/>
              </a:ext>
            </a:extLst>
          </p:cNvPr>
          <p:cNvSpPr>
            <a:spLocks noGrp="1"/>
          </p:cNvSpPr>
          <p:nvPr>
            <p:ph sz="quarter" idx="13"/>
          </p:nvPr>
        </p:nvSpPr>
        <p:spPr>
          <a:xfrm>
            <a:off x="713799" y="1456531"/>
            <a:ext cx="10923588" cy="4592846"/>
          </a:xfrm>
        </p:spPr>
        <p:txBody>
          <a:bodyPr vert="horz" lIns="91440" tIns="45720" rIns="91440" bIns="45720" rtlCol="0" anchor="t">
            <a:normAutofit/>
          </a:bodyPr>
          <a:lstStyle/>
          <a:p>
            <a:pPr marL="0" indent="0">
              <a:lnSpc>
                <a:spcPct val="107000"/>
              </a:lnSpc>
              <a:spcAft>
                <a:spcPts val="800"/>
              </a:spcAft>
              <a:buNone/>
            </a:pPr>
            <a:r>
              <a:rPr lang="nl-NL" sz="1500" dirty="0">
                <a:effectLst/>
                <a:latin typeface="Verdana" panose="020B0604030504040204" pitchFamily="34" charset="0"/>
                <a:ea typeface="Calibri" panose="020F0502020204030204" pitchFamily="34" charset="0"/>
                <a:cs typeface="Times New Roman" panose="02020603050405020304" pitchFamily="18" charset="0"/>
              </a:rPr>
              <a:t>Checklist:</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p>
            <a:pPr marL="316230" lvl="0" indent="-316230">
              <a:buFont typeface="Wingdings" pitchFamily="2" charset="2"/>
              <a:buChar char="ü"/>
            </a:pPr>
            <a:r>
              <a:rPr lang="nl-NL" sz="1500" dirty="0">
                <a:effectLst/>
                <a:latin typeface="Verdana" panose="020B0604030504040204" pitchFamily="34" charset="0"/>
                <a:ea typeface="Calibri" panose="020F0502020204030204" pitchFamily="34" charset="0"/>
                <a:cs typeface="Times New Roman" panose="02020603050405020304" pitchFamily="18" charset="0"/>
              </a:rPr>
              <a:t>Vraag bij de HVP-coördinatoren wie de betrokken partijen</a:t>
            </a:r>
            <a:r>
              <a:rPr lang="nl-NL" sz="1500" dirty="0">
                <a:latin typeface="Verdana" panose="020B0604030504040204" pitchFamily="34" charset="0"/>
                <a:ea typeface="Calibri" panose="020F0502020204030204" pitchFamily="34" charset="0"/>
                <a:cs typeface="Times New Roman" panose="02020603050405020304" pitchFamily="18" charset="0"/>
              </a:rPr>
              <a:t> en </a:t>
            </a:r>
            <a:r>
              <a:rPr lang="nl-NL" sz="1500" dirty="0">
                <a:effectLst/>
                <a:latin typeface="Verdana" panose="020B0604030504040204" pitchFamily="34" charset="0"/>
                <a:ea typeface="Calibri" panose="020F0502020204030204" pitchFamily="34" charset="0"/>
                <a:cs typeface="Times New Roman" panose="02020603050405020304" pitchFamily="18" charset="0"/>
              </a:rPr>
              <a:t>eindontvangers zijn voor jouw project. </a:t>
            </a:r>
          </a:p>
          <a:p>
            <a:pPr marL="316230" lvl="0" indent="-316230">
              <a:buFont typeface="Wingdings" pitchFamily="2" charset="2"/>
              <a:buChar char="ü"/>
            </a:pPr>
            <a:r>
              <a:rPr lang="nl-NL" sz="1500" dirty="0">
                <a:effectLst/>
                <a:latin typeface="Verdana" panose="020B0604030504040204" pitchFamily="34" charset="0"/>
                <a:ea typeface="Calibri" panose="020F0502020204030204" pitchFamily="34" charset="0"/>
                <a:cs typeface="Times New Roman" panose="02020603050405020304" pitchFamily="18" charset="0"/>
              </a:rPr>
              <a:t>Ga per maatregel na (via de HV</a:t>
            </a:r>
            <a:r>
              <a:rPr lang="nl-NL" sz="1500" dirty="0">
                <a:latin typeface="Verdana" panose="020B0604030504040204" pitchFamily="34" charset="0"/>
                <a:ea typeface="Calibri" panose="020F0502020204030204" pitchFamily="34" charset="0"/>
                <a:cs typeface="Times New Roman" panose="02020603050405020304" pitchFamily="18" charset="0"/>
              </a:rPr>
              <a:t>P-coördinatoren) op welke websites de maatregel wordt genoemd</a:t>
            </a:r>
            <a:r>
              <a:rPr lang="nl-NL" sz="1500" dirty="0">
                <a:effectLst/>
                <a:latin typeface="Verdana" panose="020B0604030504040204" pitchFamily="34" charset="0"/>
                <a:ea typeface="Calibri" panose="020F0502020204030204" pitchFamily="34" charset="0"/>
                <a:cs typeface="Times New Roman" panose="02020603050405020304" pitchFamily="18" charset="0"/>
              </a:rPr>
              <a:t>.</a:t>
            </a:r>
          </a:p>
          <a:p>
            <a:pPr marL="316230" indent="-316230">
              <a:buFont typeface="Wingdings" pitchFamily="2" charset="2"/>
              <a:buChar char="ü"/>
            </a:pPr>
            <a:r>
              <a:rPr lang="nl-NL" sz="1500" dirty="0">
                <a:effectLst/>
                <a:ea typeface="Calibri"/>
                <a:cs typeface="Times New Roman"/>
              </a:rPr>
              <a:t>Gebruik het communicatiesche</a:t>
            </a:r>
            <a:r>
              <a:rPr lang="nl-NL" sz="1500" dirty="0">
                <a:ea typeface="Calibri"/>
                <a:cs typeface="Times New Roman"/>
              </a:rPr>
              <a:t>ma’s op de volgende slides als leidraad voor communicatie met </a:t>
            </a:r>
            <a:r>
              <a:rPr lang="nl-NL" sz="1500" dirty="0">
                <a:ea typeface="Calibri"/>
                <a:cs typeface="Times New Roman"/>
                <a:hlinkClick r:id="rId2">
                  <a:extLst>
                    <a:ext uri="{A12FA001-AC4F-418D-AE19-62706E023703}">
                      <ahyp:hlinkClr xmlns:ahyp="http://schemas.microsoft.com/office/drawing/2018/hyperlinkcolor" val="tx"/>
                    </a:ext>
                  </a:extLst>
                </a:hlinkClick>
              </a:rPr>
              <a:t>tussenpartijen</a:t>
            </a:r>
            <a:r>
              <a:rPr lang="nl-NL" sz="1500" dirty="0">
                <a:ea typeface="Calibri"/>
                <a:cs typeface="Times New Roman"/>
              </a:rPr>
              <a:t> en </a:t>
            </a:r>
            <a:r>
              <a:rPr lang="nl-NL" sz="1500" dirty="0">
                <a:ea typeface="Calibri"/>
                <a:cs typeface="Times New Roman"/>
                <a:hlinkClick r:id="rId3">
                  <a:extLst>
                    <a:ext uri="{A12FA001-AC4F-418D-AE19-62706E023703}">
                      <ahyp:hlinkClr xmlns:ahyp="http://schemas.microsoft.com/office/drawing/2018/hyperlinkcolor" val="tx"/>
                    </a:ext>
                  </a:extLst>
                </a:hlinkClick>
              </a:rPr>
              <a:t>ontvangers van Uniefinanciering</a:t>
            </a:r>
            <a:r>
              <a:rPr lang="nl-NL" sz="1500" dirty="0">
                <a:ea typeface="Calibri"/>
                <a:cs typeface="Times New Roman"/>
              </a:rPr>
              <a:t>. </a:t>
            </a:r>
            <a:endParaRPr lang="nl-NL" sz="1500" dirty="0">
              <a:effectLst/>
              <a:ea typeface="Calibri" panose="020F0502020204030204" pitchFamily="34" charset="0"/>
              <a:cs typeface="Times New Roman" panose="02020603050405020304" pitchFamily="18" charset="0"/>
            </a:endParaRPr>
          </a:p>
          <a:p>
            <a:pPr marL="629920" lvl="1" indent="-316230">
              <a:buFont typeface="Wingdings" pitchFamily="2" charset="2"/>
              <a:buChar char="ü"/>
            </a:pPr>
            <a:r>
              <a:rPr lang="nl-NL" sz="1400" dirty="0">
                <a:effectLst/>
                <a:latin typeface="Verdana" panose="020B0604030504040204" pitchFamily="34" charset="0"/>
                <a:ea typeface="Calibri" panose="020F0502020204030204" pitchFamily="34" charset="0"/>
                <a:cs typeface="Times New Roman" panose="02020603050405020304" pitchFamily="18" charset="0"/>
              </a:rPr>
              <a:t>Als uitvoerende diensten de subsidies uitgeven en hier over communiceren dan moeten zij als tussenliggende partij ook voldoen aan de voorwaarden. </a:t>
            </a:r>
            <a:endParaRPr lang="nl-NL"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16230" lvl="0" indent="-316230">
              <a:buFont typeface="Wingdings" pitchFamily="2" charset="2"/>
              <a:buChar char="ü"/>
            </a:pPr>
            <a:r>
              <a:rPr lang="nl-NL" sz="1500" dirty="0">
                <a:latin typeface="Verdana" panose="020B0604030504040204" pitchFamily="34" charset="0"/>
                <a:ea typeface="Calibri" panose="020F0502020204030204" pitchFamily="34" charset="0"/>
                <a:cs typeface="Times New Roman" panose="02020603050405020304" pitchFamily="18" charset="0"/>
              </a:rPr>
              <a:t>Controleer </a:t>
            </a:r>
            <a:r>
              <a:rPr lang="nl-NL" sz="1500" dirty="0">
                <a:latin typeface="Verdana" panose="020B0604030504040204" pitchFamily="34" charset="0"/>
                <a:ea typeface="Calibri" panose="020F0502020204030204" pitchFamily="34" charset="0"/>
                <a:cs typeface="Times New Roman" panose="02020603050405020304" pitchFamily="18" charset="0"/>
                <a:hlinkClick r:id="rId4" action="ppaction://hlinksldjump"/>
              </a:rPr>
              <a:t>de verwachtingen voor afgeronde en lopende / nog te starten maatregelen</a:t>
            </a:r>
            <a:endParaRPr lang="nl-NL"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16230" lvl="0" indent="-316230">
              <a:buFont typeface="Wingdings" pitchFamily="2" charset="2"/>
              <a:buChar char="ü"/>
            </a:pPr>
            <a:r>
              <a:rPr lang="nl-NL" sz="1500" dirty="0">
                <a:effectLst/>
                <a:latin typeface="Verdana" panose="020B0604030504040204" pitchFamily="34" charset="0"/>
                <a:ea typeface="Calibri" panose="020F0502020204030204" pitchFamily="34" charset="0"/>
                <a:cs typeface="Times New Roman" panose="02020603050405020304" pitchFamily="18" charset="0"/>
              </a:rPr>
              <a:t>Zorg voor een </a:t>
            </a:r>
            <a:r>
              <a:rPr lang="nl-NL" sz="1500" dirty="0" err="1">
                <a:effectLst/>
                <a:latin typeface="Verdana" panose="020B0604030504040204" pitchFamily="34" charset="0"/>
                <a:ea typeface="Calibri" panose="020F0502020204030204" pitchFamily="34" charset="0"/>
                <a:cs typeface="Times New Roman" panose="02020603050405020304" pitchFamily="18" charset="0"/>
              </a:rPr>
              <a:t>papertrail</a:t>
            </a:r>
            <a:r>
              <a:rPr lang="nl-NL" sz="1500" dirty="0">
                <a:effectLst/>
                <a:latin typeface="Verdana" panose="020B0604030504040204" pitchFamily="34" charset="0"/>
                <a:ea typeface="Calibri" panose="020F0502020204030204" pitchFamily="34" charset="0"/>
                <a:cs typeface="Times New Roman" panose="02020603050405020304" pitchFamily="18" charset="0"/>
              </a:rPr>
              <a:t>: als er niet aan de eisen kan worden voldaan dan moet hier een goede reden voor zijn. Zorg ervoor dat deze uitleg vanuit de uitvoerder of ontvanger op papier staat.</a:t>
            </a:r>
            <a:endParaRPr lang="nl-NL"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nl-NL" sz="1500" dirty="0"/>
          </a:p>
        </p:txBody>
      </p:sp>
      <p:sp>
        <p:nvSpPr>
          <p:cNvPr id="6" name="Tijdelijke aanduiding voor dianummer 5">
            <a:extLst>
              <a:ext uri="{FF2B5EF4-FFF2-40B4-BE49-F238E27FC236}">
                <a16:creationId xmlns:a16="http://schemas.microsoft.com/office/drawing/2014/main" id="{215899D9-CE62-F2A4-E38C-9C0C8E30F3D2}"/>
              </a:ext>
            </a:extLst>
          </p:cNvPr>
          <p:cNvSpPr>
            <a:spLocks noGrp="1"/>
          </p:cNvSpPr>
          <p:nvPr>
            <p:ph type="sldNum" sz="quarter" idx="16"/>
          </p:nvPr>
        </p:nvSpPr>
        <p:spPr/>
        <p:txBody>
          <a:bodyPr/>
          <a:lstStyle/>
          <a:p>
            <a:fld id="{10A0A6AF-03C5-477E-939A-E28F7E7F05EA}" type="slidenum">
              <a:rPr lang="nl-NL" smtClean="0"/>
              <a:pPr/>
              <a:t>17</a:t>
            </a:fld>
            <a:endParaRPr lang="nl-NL"/>
          </a:p>
        </p:txBody>
      </p:sp>
      <p:sp>
        <p:nvSpPr>
          <p:cNvPr id="4" name="Rectangle 3">
            <a:extLst>
              <a:ext uri="{FF2B5EF4-FFF2-40B4-BE49-F238E27FC236}">
                <a16:creationId xmlns:a16="http://schemas.microsoft.com/office/drawing/2014/main" id="{CF3A7987-80F4-D662-42EB-0CB8E6D57219}"/>
              </a:ext>
            </a:extLst>
          </p:cNvPr>
          <p:cNvSpPr/>
          <p:nvPr/>
        </p:nvSpPr>
        <p:spPr>
          <a:xfrm>
            <a:off x="713799" y="808623"/>
            <a:ext cx="10400112"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NL" dirty="0" err="1"/>
              <a:t>Communiceren</a:t>
            </a:r>
            <a:r>
              <a:rPr lang="en-NL" dirty="0"/>
              <a:t> met </a:t>
            </a:r>
            <a:r>
              <a:rPr lang="en-NL" dirty="0" err="1"/>
              <a:t>ontvangers</a:t>
            </a:r>
            <a:r>
              <a:rPr lang="en-NL"/>
              <a:t> van Uniefinanciering </a:t>
            </a:r>
            <a:r>
              <a:rPr lang="en-NL" dirty="0" err="1"/>
              <a:t>en</a:t>
            </a:r>
            <a:r>
              <a:rPr lang="en-NL" dirty="0"/>
              <a:t> </a:t>
            </a:r>
            <a:r>
              <a:rPr lang="en-NL" dirty="0" err="1"/>
              <a:t>uitvoerende</a:t>
            </a:r>
            <a:r>
              <a:rPr lang="en-NL" dirty="0"/>
              <a:t> </a:t>
            </a:r>
            <a:r>
              <a:rPr lang="en-NL" dirty="0" err="1"/>
              <a:t>partijen</a:t>
            </a:r>
            <a:endParaRPr lang="en-US" err="1">
              <a:ea typeface="Verdana"/>
            </a:endParaRPr>
          </a:p>
        </p:txBody>
      </p:sp>
    </p:spTree>
    <p:extLst>
      <p:ext uri="{BB962C8B-B14F-4D97-AF65-F5344CB8AC3E}">
        <p14:creationId xmlns:p14="http://schemas.microsoft.com/office/powerpoint/2010/main" val="225353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B9CDF-8EFF-FE5A-3FFB-DAC533C0C672}"/>
              </a:ext>
            </a:extLst>
          </p:cNvPr>
          <p:cNvSpPr>
            <a:spLocks noGrp="1"/>
          </p:cNvSpPr>
          <p:nvPr>
            <p:ph type="title"/>
          </p:nvPr>
        </p:nvSpPr>
        <p:spPr>
          <a:xfrm>
            <a:off x="650766" y="688018"/>
            <a:ext cx="10923588" cy="574542"/>
          </a:xfrm>
        </p:spPr>
        <p:txBody>
          <a:bodyPr>
            <a:normAutofit/>
          </a:bodyPr>
          <a:lstStyle/>
          <a:p>
            <a:r>
              <a:rPr lang="nl-NL" sz="2500" dirty="0"/>
              <a:t>Communicatieschema (I)</a:t>
            </a:r>
          </a:p>
        </p:txBody>
      </p:sp>
      <p:graphicFrame>
        <p:nvGraphicFramePr>
          <p:cNvPr id="8" name="Tijdelijke aanduiding voor inhoud 7">
            <a:extLst>
              <a:ext uri="{FF2B5EF4-FFF2-40B4-BE49-F238E27FC236}">
                <a16:creationId xmlns:a16="http://schemas.microsoft.com/office/drawing/2014/main" id="{BA31922D-5F93-3D8E-27D4-60B8508134EA}"/>
              </a:ext>
            </a:extLst>
          </p:cNvPr>
          <p:cNvGraphicFramePr>
            <a:graphicFrameLocks noGrp="1"/>
          </p:cNvGraphicFramePr>
          <p:nvPr>
            <p:ph sz="quarter" idx="13"/>
            <p:extLst>
              <p:ext uri="{D42A27DB-BD31-4B8C-83A1-F6EECF244321}">
                <p14:modId xmlns:p14="http://schemas.microsoft.com/office/powerpoint/2010/main" val="2759633848"/>
              </p:ext>
            </p:extLst>
          </p:nvPr>
        </p:nvGraphicFramePr>
        <p:xfrm>
          <a:off x="713945" y="1340729"/>
          <a:ext cx="10764109" cy="4880684"/>
        </p:xfrm>
        <a:graphic>
          <a:graphicData uri="http://schemas.openxmlformats.org/drawingml/2006/table">
            <a:tbl>
              <a:tblPr firstRow="1" firstCol="1" bandRow="1">
                <a:tableStyleId>{5C22544A-7EE6-4342-B048-85BDC9FD1C3A}</a:tableStyleId>
              </a:tblPr>
              <a:tblGrid>
                <a:gridCol w="3146022">
                  <a:extLst>
                    <a:ext uri="{9D8B030D-6E8A-4147-A177-3AD203B41FA5}">
                      <a16:colId xmlns:a16="http://schemas.microsoft.com/office/drawing/2014/main" val="1342030444"/>
                    </a:ext>
                  </a:extLst>
                </a:gridCol>
                <a:gridCol w="7618087">
                  <a:extLst>
                    <a:ext uri="{9D8B030D-6E8A-4147-A177-3AD203B41FA5}">
                      <a16:colId xmlns:a16="http://schemas.microsoft.com/office/drawing/2014/main" val="321926383"/>
                    </a:ext>
                  </a:extLst>
                </a:gridCol>
              </a:tblGrid>
              <a:tr h="253871">
                <a:tc>
                  <a:txBody>
                    <a:bodyPr/>
                    <a:lstStyle/>
                    <a:p>
                      <a:pPr>
                        <a:lnSpc>
                          <a:spcPct val="107000"/>
                        </a:lnSpc>
                        <a:spcAft>
                          <a:spcPts val="800"/>
                        </a:spcAft>
                      </a:pPr>
                      <a:r>
                        <a:rPr lang="en-US" sz="1100" dirty="0">
                          <a:effectLst/>
                        </a:rPr>
                        <a:t>Stakeholders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29" marR="53629" marT="0" marB="0"/>
                </a:tc>
                <a:tc>
                  <a:txBody>
                    <a:bodyPr/>
                    <a:lstStyle/>
                    <a:p>
                      <a:pPr>
                        <a:lnSpc>
                          <a:spcPct val="107000"/>
                        </a:lnSpc>
                        <a:spcAft>
                          <a:spcPts val="800"/>
                        </a:spcAft>
                      </a:pPr>
                      <a:r>
                        <a:rPr lang="nl-NL" sz="1100" dirty="0">
                          <a:effectLst/>
                        </a:rPr>
                        <a:t>Inhoud bericht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29" marR="53629" marT="0" marB="0"/>
                </a:tc>
                <a:extLst>
                  <a:ext uri="{0D108BD9-81ED-4DB2-BD59-A6C34878D82A}">
                    <a16:rowId xmlns:a16="http://schemas.microsoft.com/office/drawing/2014/main" val="76054816"/>
                  </a:ext>
                </a:extLst>
              </a:tr>
              <a:tr h="4626813">
                <a:tc>
                  <a:txBody>
                    <a:bodyPr/>
                    <a:lstStyle/>
                    <a:p>
                      <a:pPr>
                        <a:lnSpc>
                          <a:spcPct val="107000"/>
                        </a:lnSpc>
                        <a:spcAft>
                          <a:spcPts val="800"/>
                        </a:spcAft>
                      </a:pPr>
                      <a:endParaRPr lang="en-US" sz="1100" dirty="0">
                        <a:effectLst/>
                      </a:endParaRPr>
                    </a:p>
                    <a:p>
                      <a:pPr>
                        <a:lnSpc>
                          <a:spcPct val="107000"/>
                        </a:lnSpc>
                        <a:spcAft>
                          <a:spcPts val="800"/>
                        </a:spcAft>
                      </a:pPr>
                      <a:r>
                        <a:rPr lang="nl-NL" sz="1100" noProof="0" dirty="0">
                          <a:effectLst/>
                        </a:rPr>
                        <a:t>Eerste contact met tussenpartijen</a:t>
                      </a:r>
                      <a:endParaRPr lang="nl-NL"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629" marR="53629" marT="0" marB="0"/>
                </a:tc>
                <a:tc>
                  <a:txBody>
                    <a:bodyPr/>
                    <a:lstStyle/>
                    <a:p>
                      <a:pPr marL="342900" lvl="0" indent="-342900">
                        <a:buFont typeface="Verdana" panose="020B0604030504040204" pitchFamily="34" charset="0"/>
                        <a:buChar char="-"/>
                      </a:pPr>
                      <a:r>
                        <a:rPr lang="nl-NL" sz="1100" b="1" dirty="0">
                          <a:effectLst/>
                        </a:rPr>
                        <a:t>Introductie met de volgende elementen (uitleg situatie en verwachtingen):</a:t>
                      </a:r>
                    </a:p>
                    <a:p>
                      <a:pPr marL="457200" lvl="1" indent="0">
                        <a:spcAft>
                          <a:spcPts val="600"/>
                        </a:spcAft>
                        <a:buFont typeface="Verdana" panose="020B0604030504040204" pitchFamily="34" charset="0"/>
                        <a:buNone/>
                      </a:pPr>
                      <a:r>
                        <a:rPr lang="nl-NL" sz="1100" dirty="0">
                          <a:effectLst/>
                        </a:rPr>
                        <a:t>Nederland ontvangt vanuit de HVF van de Europese Commissie een bedrag voor maatregelen die onder het HVP vallen. De/het [naam maatregel] valt ook onder deze maatregelen. </a:t>
                      </a:r>
                      <a:r>
                        <a:rPr lang="nl-NL" sz="1100" i="1" dirty="0">
                          <a:effectLst/>
                        </a:rPr>
                        <a:t>[Indien de maatregel al afgerond is; Daarom moet er met terugwerkende kracht aan de vereisten van de EU voldaan worden.] </a:t>
                      </a:r>
                      <a:r>
                        <a:rPr lang="nl-NL" sz="1100" dirty="0">
                          <a:effectLst/>
                        </a:rPr>
                        <a:t>Alle communicatie uitingen voor afgeronde/lopende/nog niet gestarte programma’s moeten voldoen aan de vereisten (bv. het EU-logo moet aanwezig zijn). Indien gewenst kan bij communicatie-uitingen altijd een terugkoppeling naar de HVP-website vermeld worden. </a:t>
                      </a:r>
                    </a:p>
                    <a:p>
                      <a:pPr marL="342900" lvl="0" indent="-342900">
                        <a:spcAft>
                          <a:spcPts val="600"/>
                        </a:spcAft>
                        <a:buFont typeface="Verdana" panose="020B0604030504040204" pitchFamily="34" charset="0"/>
                        <a:buChar char="-"/>
                      </a:pPr>
                      <a:r>
                        <a:rPr lang="nl-NL" sz="1100" b="1" dirty="0">
                          <a:effectLst/>
                        </a:rPr>
                        <a:t>Refereer naar de website van het HVP</a:t>
                      </a:r>
                    </a:p>
                    <a:p>
                      <a:pPr marL="342900" lvl="0" indent="-342900">
                        <a:spcAft>
                          <a:spcPts val="600"/>
                        </a:spcAft>
                        <a:buFont typeface="Verdana" panose="020B0604030504040204" pitchFamily="34" charset="0"/>
                        <a:buChar char="-"/>
                      </a:pPr>
                      <a:r>
                        <a:rPr lang="nl-NL" sz="1100" b="1" dirty="0">
                          <a:effectLst/>
                        </a:rPr>
                        <a:t>Voeg eventueel deze presentatie toe als informatiebron over de specifieke communicatie- en zichtbaarheidseisen. </a:t>
                      </a:r>
                    </a:p>
                    <a:p>
                      <a:pPr marL="342900" lvl="0" indent="-342900">
                        <a:buFont typeface="Verdana" panose="020B0604030504040204" pitchFamily="34" charset="0"/>
                        <a:buChar char="-"/>
                      </a:pPr>
                      <a:r>
                        <a:rPr lang="nl-NL" sz="1100" b="1" dirty="0">
                          <a:effectLst/>
                        </a:rPr>
                        <a:t>Benadruk dat er financiële consequenties zullen zijn als Nederland niet voldoet aan de vereisten</a:t>
                      </a:r>
                    </a:p>
                    <a:p>
                      <a:pPr marL="457200" lvl="1" indent="0">
                        <a:buFont typeface="Verdana" panose="020B0604030504040204" pitchFamily="34" charset="0"/>
                        <a:buNone/>
                      </a:pPr>
                      <a:r>
                        <a:rPr lang="nl-NL" sz="1100" b="0" dirty="0">
                          <a:effectLst/>
                        </a:rPr>
                        <a:t>Indien de Europese Commissie oordeelt dat Nederland niet voldoet aan de communicatievereisten die volgen uit de HVF-verordening, wordt Nederland gekort op de HVP enveloppe.</a:t>
                      </a:r>
                      <a:endParaRPr lang="nl-NL" sz="1100" b="1" dirty="0">
                        <a:effectLst/>
                      </a:endParaRPr>
                    </a:p>
                    <a:p>
                      <a:pPr marL="342900" lvl="0" indent="-342900">
                        <a:spcBef>
                          <a:spcPts val="600"/>
                        </a:spcBef>
                        <a:buFont typeface="Verdana" panose="020B0604030504040204" pitchFamily="34" charset="0"/>
                        <a:buChar char="-"/>
                      </a:pPr>
                      <a:r>
                        <a:rPr lang="nl-NL" sz="1100" b="1" dirty="0">
                          <a:effectLst/>
                        </a:rPr>
                        <a:t>Uitleg vereisten: </a:t>
                      </a:r>
                    </a:p>
                    <a:p>
                      <a:pPr lvl="1">
                        <a:lnSpc>
                          <a:spcPct val="107000"/>
                        </a:lnSpc>
                        <a:spcAft>
                          <a:spcPts val="800"/>
                        </a:spcAft>
                      </a:pPr>
                      <a:r>
                        <a:rPr lang="nl-NL" sz="1100" dirty="0">
                          <a:effectLst/>
                        </a:rPr>
                        <a:t>Onderdeel van deze vereisten is het correct presenteren van het EU-logo op websites en (digitale) artikelen.</a:t>
                      </a:r>
                    </a:p>
                    <a:p>
                      <a:pPr marL="800100" lvl="1" indent="-342900">
                        <a:buFont typeface="Verdana" panose="020B0604030504040204" pitchFamily="34" charset="0"/>
                        <a:buChar char="-"/>
                      </a:pPr>
                      <a:r>
                        <a:rPr lang="nl-NL" sz="1100" b="1" dirty="0">
                          <a:effectLst/>
                        </a:rPr>
                        <a:t>Voorbeelden</a:t>
                      </a:r>
                      <a:r>
                        <a:rPr lang="nl-NL" sz="1100" dirty="0">
                          <a:effectLst/>
                        </a:rPr>
                        <a:t>: </a:t>
                      </a:r>
                    </a:p>
                    <a:p>
                      <a:pPr lvl="2">
                        <a:lnSpc>
                          <a:spcPct val="107000"/>
                        </a:lnSpc>
                        <a:spcAft>
                          <a:spcPts val="800"/>
                        </a:spcAft>
                      </a:pPr>
                      <a:r>
                        <a:rPr lang="nl-NL" sz="1100" dirty="0">
                          <a:effectLst/>
                        </a:rPr>
                        <a:t>Geef wanneer mogelijk een eerste inventarisatie van de websites die de uitvoerder heeft opgezet om te communiceren over uitvoeren van de subsidieregeling of het ontvangen van het fonds.</a:t>
                      </a:r>
                    </a:p>
                    <a:p>
                      <a:pPr marL="342900" lvl="0" indent="-342900">
                        <a:buFont typeface="Verdana" panose="020B0604030504040204" pitchFamily="34" charset="0"/>
                        <a:buChar char="-"/>
                      </a:pPr>
                      <a:r>
                        <a:rPr lang="nl-NL" sz="1100" b="1" dirty="0">
                          <a:effectLst/>
                        </a:rPr>
                        <a:t>Voeg het correcte logo en financieringsverklaring toe aan het bericht</a:t>
                      </a:r>
                      <a:endParaRPr lang="nl-NL"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629" marR="53629" marT="0" marB="0"/>
                </a:tc>
                <a:extLst>
                  <a:ext uri="{0D108BD9-81ED-4DB2-BD59-A6C34878D82A}">
                    <a16:rowId xmlns:a16="http://schemas.microsoft.com/office/drawing/2014/main" val="2236273763"/>
                  </a:ext>
                </a:extLst>
              </a:tr>
            </a:tbl>
          </a:graphicData>
        </a:graphic>
      </p:graphicFrame>
      <p:sp>
        <p:nvSpPr>
          <p:cNvPr id="6" name="Tijdelijke aanduiding voor dianummer 5">
            <a:extLst>
              <a:ext uri="{FF2B5EF4-FFF2-40B4-BE49-F238E27FC236}">
                <a16:creationId xmlns:a16="http://schemas.microsoft.com/office/drawing/2014/main" id="{E4ED2A62-4CA2-D930-E5E1-5A670E1AE2BF}"/>
              </a:ext>
            </a:extLst>
          </p:cNvPr>
          <p:cNvSpPr>
            <a:spLocks noGrp="1"/>
          </p:cNvSpPr>
          <p:nvPr>
            <p:ph type="sldNum" sz="quarter" idx="16"/>
          </p:nvPr>
        </p:nvSpPr>
        <p:spPr/>
        <p:txBody>
          <a:bodyPr/>
          <a:lstStyle/>
          <a:p>
            <a:fld id="{10A0A6AF-03C5-477E-939A-E28F7E7F05EA}" type="slidenum">
              <a:rPr lang="nl-NL" smtClean="0"/>
              <a:pPr/>
              <a:t>18</a:t>
            </a:fld>
            <a:endParaRPr lang="nl-NL"/>
          </a:p>
        </p:txBody>
      </p:sp>
    </p:spTree>
    <p:extLst>
      <p:ext uri="{BB962C8B-B14F-4D97-AF65-F5344CB8AC3E}">
        <p14:creationId xmlns:p14="http://schemas.microsoft.com/office/powerpoint/2010/main" val="332162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BA31922D-5F93-3D8E-27D4-60B8508134EA}"/>
              </a:ext>
            </a:extLst>
          </p:cNvPr>
          <p:cNvGraphicFramePr>
            <a:graphicFrameLocks noGrp="1"/>
          </p:cNvGraphicFramePr>
          <p:nvPr>
            <p:ph sz="quarter" idx="13"/>
            <p:extLst>
              <p:ext uri="{D42A27DB-BD31-4B8C-83A1-F6EECF244321}">
                <p14:modId xmlns:p14="http://schemas.microsoft.com/office/powerpoint/2010/main" val="740724169"/>
              </p:ext>
            </p:extLst>
          </p:nvPr>
        </p:nvGraphicFramePr>
        <p:xfrm>
          <a:off x="730505" y="1360491"/>
          <a:ext cx="10764109" cy="4290099"/>
        </p:xfrm>
        <a:graphic>
          <a:graphicData uri="http://schemas.openxmlformats.org/drawingml/2006/table">
            <a:tbl>
              <a:tblPr firstRow="1" firstCol="1" bandRow="1">
                <a:tableStyleId>{5C22544A-7EE6-4342-B048-85BDC9FD1C3A}</a:tableStyleId>
              </a:tblPr>
              <a:tblGrid>
                <a:gridCol w="3369594">
                  <a:extLst>
                    <a:ext uri="{9D8B030D-6E8A-4147-A177-3AD203B41FA5}">
                      <a16:colId xmlns:a16="http://schemas.microsoft.com/office/drawing/2014/main" val="1342030444"/>
                    </a:ext>
                  </a:extLst>
                </a:gridCol>
                <a:gridCol w="7394515">
                  <a:extLst>
                    <a:ext uri="{9D8B030D-6E8A-4147-A177-3AD203B41FA5}">
                      <a16:colId xmlns:a16="http://schemas.microsoft.com/office/drawing/2014/main" val="321926383"/>
                    </a:ext>
                  </a:extLst>
                </a:gridCol>
              </a:tblGrid>
              <a:tr h="223151">
                <a:tc>
                  <a:txBody>
                    <a:bodyPr/>
                    <a:lstStyle/>
                    <a:p>
                      <a:pPr>
                        <a:lnSpc>
                          <a:spcPct val="107000"/>
                        </a:lnSpc>
                        <a:spcAft>
                          <a:spcPts val="800"/>
                        </a:spcAft>
                      </a:pPr>
                      <a:r>
                        <a:rPr lang="nl-NL" sz="1100">
                          <a:effectLst/>
                        </a:rPr>
                        <a:t>Stakeholders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29" marR="53629" marT="0" marB="0"/>
                </a:tc>
                <a:tc>
                  <a:txBody>
                    <a:bodyPr/>
                    <a:lstStyle/>
                    <a:p>
                      <a:pPr>
                        <a:lnSpc>
                          <a:spcPct val="107000"/>
                        </a:lnSpc>
                        <a:spcAft>
                          <a:spcPts val="800"/>
                        </a:spcAft>
                      </a:pPr>
                      <a:r>
                        <a:rPr lang="nl-NL" sz="1100" dirty="0">
                          <a:effectLst/>
                        </a:rPr>
                        <a:t>Inhoud bericht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629" marR="53629" marT="0" marB="0"/>
                </a:tc>
                <a:extLst>
                  <a:ext uri="{0D108BD9-81ED-4DB2-BD59-A6C34878D82A}">
                    <a16:rowId xmlns:a16="http://schemas.microsoft.com/office/drawing/2014/main" val="76054816"/>
                  </a:ext>
                </a:extLst>
              </a:tr>
              <a:tr h="4066948">
                <a:tc>
                  <a:txBody>
                    <a:bodyPr/>
                    <a:lstStyle/>
                    <a:p>
                      <a:pPr>
                        <a:lnSpc>
                          <a:spcPct val="107000"/>
                        </a:lnSpc>
                        <a:spcAft>
                          <a:spcPts val="800"/>
                        </a:spcAft>
                      </a:pPr>
                      <a:endParaRPr lang="nl-NL"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noProof="0" dirty="0">
                          <a:effectLst/>
                          <a:latin typeface="Verdana" panose="020B0604030504040204" pitchFamily="34" charset="0"/>
                          <a:ea typeface="Calibri" panose="020F0502020204030204" pitchFamily="34" charset="0"/>
                          <a:cs typeface="Times New Roman" panose="02020603050405020304" pitchFamily="18" charset="0"/>
                        </a:rPr>
                        <a:t>Eerste contact met ontvangers van Unie financiering </a:t>
                      </a:r>
                      <a:endParaRPr lang="nl-NL"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buFont typeface="Verdana" panose="020B0604030504040204" pitchFamily="34" charset="0"/>
                        <a:buChar char="-"/>
                      </a:pPr>
                      <a:r>
                        <a:rPr lang="nl-NL" sz="1100" b="1" dirty="0">
                          <a:effectLst/>
                          <a:latin typeface="Verdana" panose="020B0604030504040204" pitchFamily="34" charset="0"/>
                          <a:ea typeface="Calibri" panose="020F0502020204030204" pitchFamily="34" charset="0"/>
                          <a:cs typeface="Times New Roman" panose="02020603050405020304" pitchFamily="18" charset="0"/>
                        </a:rPr>
                        <a:t>Uitleg van de situatie:</a:t>
                      </a:r>
                      <a:endParaRPr lang="nl-NL" sz="1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nl-NL" sz="1100" dirty="0">
                          <a:effectLst/>
                          <a:latin typeface="Verdana" panose="020B0604030504040204" pitchFamily="34" charset="0"/>
                          <a:ea typeface="Calibri" panose="020F0502020204030204" pitchFamily="34" charset="0"/>
                          <a:cs typeface="Times New Roman" panose="02020603050405020304" pitchFamily="18" charset="0"/>
                        </a:rPr>
                        <a:t>Nederland ontvangt vanuit de </a:t>
                      </a:r>
                      <a:r>
                        <a:rPr lang="nl-NL" sz="11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HVF</a:t>
                      </a:r>
                      <a:r>
                        <a:rPr lang="nl-NL" sz="1100" dirty="0">
                          <a:effectLst/>
                          <a:latin typeface="Verdana" panose="020B0604030504040204" pitchFamily="34" charset="0"/>
                          <a:ea typeface="Calibri" panose="020F0502020204030204" pitchFamily="34" charset="0"/>
                          <a:cs typeface="Times New Roman" panose="02020603050405020304" pitchFamily="18" charset="0"/>
                        </a:rPr>
                        <a:t> van de Europese Commissie een bedrag voor maatregelen die onder het HVP vallen. De subsidie (naam subsidieregeling) die u ontvangen heeft valt ook onder deze maatregelen. Daarom moeten wij met terugwerkende kracht aan de vereisten van de EU voldoen. Onderdeel van deze vereisten is het correct presenteren van het EU logo op websites en (digitale) artikelen. (</a:t>
                      </a:r>
                      <a:r>
                        <a:rPr lang="nl-NL" sz="1100" dirty="0">
                          <a:effectLst/>
                          <a:latin typeface="Verdana" panose="020B0604030504040204" pitchFamily="34" charset="0"/>
                          <a:ea typeface="Calibri" panose="020F0502020204030204" pitchFamily="34" charset="0"/>
                          <a:cs typeface="Times New Roman" panose="02020603050405020304" pitchFamily="18" charset="0"/>
                          <a:hlinkClick r:id="rId4"/>
                        </a:rPr>
                        <a:t>Voorbeeld; maatregel Sanering Varkenshouderijen, EU logo wordt onderaan de webpagina weergegeven</a:t>
                      </a:r>
                      <a:r>
                        <a:rPr lang="nl-NL" sz="1100" dirty="0">
                          <a:effectLst/>
                          <a:latin typeface="Verdana" panose="020B0604030504040204" pitchFamily="34" charset="0"/>
                          <a:ea typeface="Calibri" panose="020F0502020204030204" pitchFamily="34" charset="0"/>
                          <a:cs typeface="Times New Roman" panose="02020603050405020304" pitchFamily="18" charset="0"/>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Verdana" panose="020B0604030504040204" pitchFamily="34" charset="0"/>
                        <a:buChar char="-"/>
                      </a:pPr>
                      <a:r>
                        <a:rPr lang="nl-NL" sz="1100" b="1" dirty="0">
                          <a:effectLst/>
                          <a:latin typeface="Verdana" panose="020B0604030504040204" pitchFamily="34" charset="0"/>
                          <a:ea typeface="Calibri" panose="020F0502020204030204" pitchFamily="34" charset="0"/>
                          <a:cs typeface="Times New Roman" panose="02020603050405020304" pitchFamily="18" charset="0"/>
                        </a:rPr>
                        <a:t>Bij fysieke objecten nog in ontwikkeling:</a:t>
                      </a:r>
                      <a:r>
                        <a:rPr lang="nl-NL" sz="11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nl-NL" sz="1100" dirty="0">
                          <a:effectLst/>
                          <a:latin typeface="Verdana" panose="020B0604030504040204" pitchFamily="34" charset="0"/>
                          <a:ea typeface="Calibri" panose="020F0502020204030204" pitchFamily="34" charset="0"/>
                          <a:cs typeface="Times New Roman" panose="02020603050405020304" pitchFamily="18" charset="0"/>
                        </a:rPr>
                        <a:t>Let op: Als u de subsidie heeft ontvangen voor een fysiek bouwwerk of object dan is het van belang dat u met terugwerkende kracht het object voorziet van een bord, sticker of poster met een EU-logo als dit mogelijk is. Voor meer informatie hoe u aan deze eisen kan voldoen zie het bijgevoegde document. Voor advies kunt u terecht bij de Programmadirectie HVP.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273763"/>
                  </a:ext>
                </a:extLst>
              </a:tr>
            </a:tbl>
          </a:graphicData>
        </a:graphic>
      </p:graphicFrame>
      <p:sp>
        <p:nvSpPr>
          <p:cNvPr id="6" name="Tijdelijke aanduiding voor dianummer 5">
            <a:extLst>
              <a:ext uri="{FF2B5EF4-FFF2-40B4-BE49-F238E27FC236}">
                <a16:creationId xmlns:a16="http://schemas.microsoft.com/office/drawing/2014/main" id="{E4ED2A62-4CA2-D930-E5E1-5A670E1AE2BF}"/>
              </a:ext>
            </a:extLst>
          </p:cNvPr>
          <p:cNvSpPr>
            <a:spLocks noGrp="1"/>
          </p:cNvSpPr>
          <p:nvPr>
            <p:ph type="sldNum" sz="quarter" idx="16"/>
          </p:nvPr>
        </p:nvSpPr>
        <p:spPr/>
        <p:txBody>
          <a:bodyPr/>
          <a:lstStyle/>
          <a:p>
            <a:fld id="{10A0A6AF-03C5-477E-939A-E28F7E7F05EA}" type="slidenum">
              <a:rPr lang="nl-NL" smtClean="0"/>
              <a:pPr/>
              <a:t>19</a:t>
            </a:fld>
            <a:endParaRPr lang="nl-NL"/>
          </a:p>
        </p:txBody>
      </p:sp>
      <p:sp>
        <p:nvSpPr>
          <p:cNvPr id="5" name="Titel 1">
            <a:extLst>
              <a:ext uri="{FF2B5EF4-FFF2-40B4-BE49-F238E27FC236}">
                <a16:creationId xmlns:a16="http://schemas.microsoft.com/office/drawing/2014/main" id="{BB5E9607-838A-3419-A65C-B65CF0C8F4A5}"/>
              </a:ext>
            </a:extLst>
          </p:cNvPr>
          <p:cNvSpPr>
            <a:spLocks noGrp="1"/>
          </p:cNvSpPr>
          <p:nvPr>
            <p:ph type="title"/>
          </p:nvPr>
        </p:nvSpPr>
        <p:spPr>
          <a:xfrm>
            <a:off x="650766" y="688018"/>
            <a:ext cx="10923588" cy="574542"/>
          </a:xfrm>
        </p:spPr>
        <p:txBody>
          <a:bodyPr>
            <a:normAutofit/>
          </a:bodyPr>
          <a:lstStyle/>
          <a:p>
            <a:r>
              <a:rPr lang="nl-NL" sz="2500" dirty="0"/>
              <a:t>Communicatieschema (II)</a:t>
            </a:r>
          </a:p>
        </p:txBody>
      </p:sp>
    </p:spTree>
    <p:extLst>
      <p:ext uri="{BB962C8B-B14F-4D97-AF65-F5344CB8AC3E}">
        <p14:creationId xmlns:p14="http://schemas.microsoft.com/office/powerpoint/2010/main" val="26243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636587"/>
            <a:ext cx="10923588" cy="948047"/>
          </a:xfrm>
        </p:spPr>
        <p:txBody>
          <a:bodyPr/>
          <a:lstStyle/>
          <a:p>
            <a:r>
              <a:rPr lang="nl-NL" dirty="0"/>
              <a:t>Afkortingen </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2</a:t>
            </a:fld>
            <a:endParaRPr lang="nl-NL" dirty="0"/>
          </a:p>
        </p:txBody>
      </p:sp>
      <p:graphicFrame>
        <p:nvGraphicFramePr>
          <p:cNvPr id="6" name="Table 5">
            <a:extLst>
              <a:ext uri="{FF2B5EF4-FFF2-40B4-BE49-F238E27FC236}">
                <a16:creationId xmlns:a16="http://schemas.microsoft.com/office/drawing/2014/main" id="{B9DE16DA-3EA4-0BEE-D36E-58C314DEE412}"/>
              </a:ext>
            </a:extLst>
          </p:cNvPr>
          <p:cNvGraphicFramePr>
            <a:graphicFrameLocks noGrp="1"/>
          </p:cNvGraphicFramePr>
          <p:nvPr>
            <p:extLst>
              <p:ext uri="{D42A27DB-BD31-4B8C-83A1-F6EECF244321}">
                <p14:modId xmlns:p14="http://schemas.microsoft.com/office/powerpoint/2010/main" val="3735790870"/>
              </p:ext>
            </p:extLst>
          </p:nvPr>
        </p:nvGraphicFramePr>
        <p:xfrm>
          <a:off x="738238" y="1712224"/>
          <a:ext cx="9998588" cy="2525308"/>
        </p:xfrm>
        <a:graphic>
          <a:graphicData uri="http://schemas.openxmlformats.org/drawingml/2006/table">
            <a:tbl>
              <a:tblPr firstRow="1" bandRow="1">
                <a:tableStyleId>{5C22544A-7EE6-4342-B048-85BDC9FD1C3A}</a:tableStyleId>
              </a:tblPr>
              <a:tblGrid>
                <a:gridCol w="4999294">
                  <a:extLst>
                    <a:ext uri="{9D8B030D-6E8A-4147-A177-3AD203B41FA5}">
                      <a16:colId xmlns:a16="http://schemas.microsoft.com/office/drawing/2014/main" val="427941923"/>
                    </a:ext>
                  </a:extLst>
                </a:gridCol>
                <a:gridCol w="4999294">
                  <a:extLst>
                    <a:ext uri="{9D8B030D-6E8A-4147-A177-3AD203B41FA5}">
                      <a16:colId xmlns:a16="http://schemas.microsoft.com/office/drawing/2014/main" val="1148918823"/>
                    </a:ext>
                  </a:extLst>
                </a:gridCol>
              </a:tblGrid>
              <a:tr h="386792">
                <a:tc>
                  <a:txBody>
                    <a:bodyPr/>
                    <a:lstStyle/>
                    <a:p>
                      <a:r>
                        <a:rPr lang="en-NL" dirty="0"/>
                        <a:t>Afkorting </a:t>
                      </a:r>
                    </a:p>
                  </a:txBody>
                  <a:tcPr/>
                </a:tc>
                <a:tc>
                  <a:txBody>
                    <a:bodyPr/>
                    <a:lstStyle/>
                    <a:p>
                      <a:r>
                        <a:rPr lang="en-NL" dirty="0"/>
                        <a:t>Betekenis </a:t>
                      </a:r>
                    </a:p>
                  </a:txBody>
                  <a:tcPr/>
                </a:tc>
                <a:extLst>
                  <a:ext uri="{0D108BD9-81ED-4DB2-BD59-A6C34878D82A}">
                    <a16:rowId xmlns:a16="http://schemas.microsoft.com/office/drawing/2014/main" val="2612893987"/>
                  </a:ext>
                </a:extLst>
              </a:tr>
              <a:tr h="383458">
                <a:tc>
                  <a:txBody>
                    <a:bodyPr/>
                    <a:lstStyle/>
                    <a:p>
                      <a:r>
                        <a:rPr lang="en-NL" dirty="0"/>
                        <a:t>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Europese Unie </a:t>
                      </a:r>
                    </a:p>
                  </a:txBody>
                  <a:tcPr/>
                </a:tc>
                <a:extLst>
                  <a:ext uri="{0D108BD9-81ED-4DB2-BD59-A6C34878D82A}">
                    <a16:rowId xmlns:a16="http://schemas.microsoft.com/office/drawing/2014/main" val="3696435467"/>
                  </a:ext>
                </a:extLst>
              </a:tr>
              <a:tr h="383458">
                <a:tc>
                  <a:txBody>
                    <a:bodyPr/>
                    <a:lstStyle/>
                    <a:p>
                      <a:r>
                        <a:rPr lang="en-NL" dirty="0"/>
                        <a:t>HVF</a:t>
                      </a:r>
                    </a:p>
                  </a:txBody>
                  <a:tcPr/>
                </a:tc>
                <a:tc>
                  <a:txBody>
                    <a:bodyPr/>
                    <a:lstStyle/>
                    <a:p>
                      <a:r>
                        <a:rPr lang="en-NL" dirty="0" err="1"/>
                        <a:t>Herstel</a:t>
                      </a:r>
                      <a:r>
                        <a:rPr lang="en-NL" dirty="0"/>
                        <a:t>- </a:t>
                      </a:r>
                      <a:r>
                        <a:rPr lang="en-NL" dirty="0" err="1"/>
                        <a:t>en</a:t>
                      </a:r>
                      <a:r>
                        <a:rPr lang="en-NL" dirty="0"/>
                        <a:t> </a:t>
                      </a:r>
                      <a:r>
                        <a:rPr lang="en-NL" dirty="0" err="1"/>
                        <a:t>Veerkrachtfaciliteit</a:t>
                      </a:r>
                      <a:endParaRPr lang="en-US" dirty="0" err="1"/>
                    </a:p>
                  </a:txBody>
                  <a:tcPr/>
                </a:tc>
                <a:extLst>
                  <a:ext uri="{0D108BD9-81ED-4DB2-BD59-A6C34878D82A}">
                    <a16:rowId xmlns:a16="http://schemas.microsoft.com/office/drawing/2014/main" val="3042977584"/>
                  </a:ext>
                </a:extLst>
              </a:tr>
              <a:tr h="353962">
                <a:tc>
                  <a:txBody>
                    <a:bodyPr/>
                    <a:lstStyle/>
                    <a:p>
                      <a:r>
                        <a:rPr lang="en-NL" dirty="0"/>
                        <a:t>HVP </a:t>
                      </a:r>
                    </a:p>
                  </a:txBody>
                  <a:tcPr/>
                </a:tc>
                <a:tc>
                  <a:txBody>
                    <a:bodyPr/>
                    <a:lstStyle/>
                    <a:p>
                      <a:r>
                        <a:rPr lang="en-NL" dirty="0" err="1"/>
                        <a:t>Herstel</a:t>
                      </a:r>
                      <a:r>
                        <a:rPr lang="en-NL" dirty="0"/>
                        <a:t>- </a:t>
                      </a:r>
                      <a:r>
                        <a:rPr lang="en-NL" dirty="0" err="1"/>
                        <a:t>en</a:t>
                      </a:r>
                      <a:r>
                        <a:rPr lang="en-NL" dirty="0"/>
                        <a:t> </a:t>
                      </a:r>
                      <a:r>
                        <a:rPr lang="en-NL" dirty="0" err="1"/>
                        <a:t>Veerkrachtplan</a:t>
                      </a:r>
                      <a:r>
                        <a:rPr lang="en-NL" dirty="0"/>
                        <a:t> </a:t>
                      </a:r>
                    </a:p>
                  </a:txBody>
                  <a:tcPr/>
                </a:tc>
                <a:extLst>
                  <a:ext uri="{0D108BD9-81ED-4DB2-BD59-A6C34878D82A}">
                    <a16:rowId xmlns:a16="http://schemas.microsoft.com/office/drawing/2014/main" val="2809459667"/>
                  </a:ext>
                </a:extLst>
              </a:tr>
              <a:tr h="312666">
                <a:tc>
                  <a:txBody>
                    <a:bodyPr/>
                    <a:lstStyle/>
                    <a:p>
                      <a:r>
                        <a:rPr lang="en-NL" dirty="0"/>
                        <a:t>NGEU</a:t>
                      </a:r>
                    </a:p>
                  </a:txBody>
                  <a:tcPr/>
                </a:tc>
                <a:tc>
                  <a:txBody>
                    <a:bodyPr/>
                    <a:lstStyle/>
                    <a:p>
                      <a:r>
                        <a:rPr lang="en-NL" dirty="0"/>
                        <a:t>Next-Generation European Union </a:t>
                      </a:r>
                    </a:p>
                  </a:txBody>
                  <a:tcPr/>
                </a:tc>
                <a:extLst>
                  <a:ext uri="{0D108BD9-81ED-4DB2-BD59-A6C34878D82A}">
                    <a16:rowId xmlns:a16="http://schemas.microsoft.com/office/drawing/2014/main" val="1297114858"/>
                  </a:ext>
                </a:extLst>
              </a:tr>
              <a:tr h="286119">
                <a:tc>
                  <a:txBody>
                    <a:bodyPr/>
                    <a:lstStyle/>
                    <a:p>
                      <a:r>
                        <a:rPr lang="en-NL" dirty="0"/>
                        <a:t>PHVP</a:t>
                      </a:r>
                    </a:p>
                  </a:txBody>
                  <a:tcPr/>
                </a:tc>
                <a:tc>
                  <a:txBody>
                    <a:bodyPr/>
                    <a:lstStyle/>
                    <a:p>
                      <a:r>
                        <a:rPr lang="en-NL" dirty="0"/>
                        <a:t>Programmadirectie Herstel- en Veerkrachtplan</a:t>
                      </a:r>
                    </a:p>
                  </a:txBody>
                  <a:tcPr/>
                </a:tc>
                <a:extLst>
                  <a:ext uri="{0D108BD9-81ED-4DB2-BD59-A6C34878D82A}">
                    <a16:rowId xmlns:a16="http://schemas.microsoft.com/office/drawing/2014/main" val="2682242754"/>
                  </a:ext>
                </a:extLst>
              </a:tr>
            </a:tbl>
          </a:graphicData>
        </a:graphic>
      </p:graphicFrame>
      <p:sp>
        <p:nvSpPr>
          <p:cNvPr id="3" name="TextBox 2">
            <a:extLst>
              <a:ext uri="{FF2B5EF4-FFF2-40B4-BE49-F238E27FC236}">
                <a16:creationId xmlns:a16="http://schemas.microsoft.com/office/drawing/2014/main" id="{478B99EE-624A-42D5-8DCC-48F84CCA1C50}"/>
              </a:ext>
            </a:extLst>
          </p:cNvPr>
          <p:cNvSpPr txBox="1"/>
          <p:nvPr/>
        </p:nvSpPr>
        <p:spPr>
          <a:xfrm>
            <a:off x="677056" y="5492646"/>
            <a:ext cx="10013429" cy="9387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dirty="0">
                <a:ea typeface="Verdana"/>
              </a:rPr>
              <a:t>Deze presentatie is tot stand gekomen met financiële steun van de Europese Unie. De inhoud is uitsluitend de verantwoordelijkheid van de auteur(s). De meningen die hierin worden geuit kunnen op geen enkele wijze worden opgevat als de officiële mening van de Europese Unie. Het project wordt gefinancierd door de Europese Unie via het Instrument voor Technische Ondersteuning, dat wordt beheerd door het Directoraat-Generaal voor structurele hervormingssteun van de Europese Commissie. </a:t>
            </a:r>
            <a:endParaRPr lang="en-US" sz="1100" dirty="0">
              <a:ea typeface="Verdana"/>
            </a:endParaRPr>
          </a:p>
          <a:p>
            <a:endParaRPr lang="en-US" sz="1100" dirty="0">
              <a:ea typeface="Verdana"/>
            </a:endParaRPr>
          </a:p>
        </p:txBody>
      </p:sp>
    </p:spTree>
    <p:extLst>
      <p:ext uri="{BB962C8B-B14F-4D97-AF65-F5344CB8AC3E}">
        <p14:creationId xmlns:p14="http://schemas.microsoft.com/office/powerpoint/2010/main" val="143242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BA31922D-5F93-3D8E-27D4-60B8508134EA}"/>
              </a:ext>
            </a:extLst>
          </p:cNvPr>
          <p:cNvGraphicFramePr>
            <a:graphicFrameLocks noGrp="1"/>
          </p:cNvGraphicFramePr>
          <p:nvPr>
            <p:ph sz="quarter" idx="13"/>
            <p:extLst>
              <p:ext uri="{D42A27DB-BD31-4B8C-83A1-F6EECF244321}">
                <p14:modId xmlns:p14="http://schemas.microsoft.com/office/powerpoint/2010/main" val="3689494151"/>
              </p:ext>
            </p:extLst>
          </p:nvPr>
        </p:nvGraphicFramePr>
        <p:xfrm>
          <a:off x="730505" y="1386438"/>
          <a:ext cx="10764109" cy="4021326"/>
        </p:xfrm>
        <a:graphic>
          <a:graphicData uri="http://schemas.openxmlformats.org/drawingml/2006/table">
            <a:tbl>
              <a:tblPr firstRow="1" firstCol="1" bandRow="1">
                <a:tableStyleId>{5C22544A-7EE6-4342-B048-85BDC9FD1C3A}</a:tableStyleId>
              </a:tblPr>
              <a:tblGrid>
                <a:gridCol w="3369594">
                  <a:extLst>
                    <a:ext uri="{9D8B030D-6E8A-4147-A177-3AD203B41FA5}">
                      <a16:colId xmlns:a16="http://schemas.microsoft.com/office/drawing/2014/main" val="1342030444"/>
                    </a:ext>
                  </a:extLst>
                </a:gridCol>
                <a:gridCol w="7394515">
                  <a:extLst>
                    <a:ext uri="{9D8B030D-6E8A-4147-A177-3AD203B41FA5}">
                      <a16:colId xmlns:a16="http://schemas.microsoft.com/office/drawing/2014/main" val="321926383"/>
                    </a:ext>
                  </a:extLst>
                </a:gridCol>
              </a:tblGrid>
              <a:tr h="209171">
                <a:tc>
                  <a:txBody>
                    <a:bodyPr/>
                    <a:lstStyle/>
                    <a:p>
                      <a:pPr>
                        <a:lnSpc>
                          <a:spcPct val="107000"/>
                        </a:lnSpc>
                        <a:spcAft>
                          <a:spcPts val="800"/>
                        </a:spcAft>
                      </a:pPr>
                      <a:r>
                        <a:rPr lang="nl-NL" sz="1100" noProof="0" dirty="0">
                          <a:effectLst/>
                          <a:latin typeface="+mn-lt"/>
                        </a:rPr>
                        <a:t>Stakeholders</a:t>
                      </a:r>
                      <a:endParaRPr lang="nl-NL" sz="1100" noProof="0" dirty="0">
                        <a:effectLst/>
                        <a:latin typeface="+mn-lt"/>
                        <a:ea typeface="Calibri" panose="020F0502020204030204" pitchFamily="34" charset="0"/>
                        <a:cs typeface="Times New Roman" panose="02020603050405020304" pitchFamily="18" charset="0"/>
                      </a:endParaRPr>
                    </a:p>
                  </a:txBody>
                  <a:tcPr marL="53629" marR="53629" marT="0" marB="0"/>
                </a:tc>
                <a:tc>
                  <a:txBody>
                    <a:bodyPr/>
                    <a:lstStyle/>
                    <a:p>
                      <a:pPr>
                        <a:lnSpc>
                          <a:spcPct val="107000"/>
                        </a:lnSpc>
                        <a:spcAft>
                          <a:spcPts val="800"/>
                        </a:spcAft>
                      </a:pPr>
                      <a:r>
                        <a:rPr lang="nl-NL" sz="1100" noProof="0">
                          <a:effectLst/>
                          <a:latin typeface="+mn-lt"/>
                        </a:rPr>
                        <a:t>Inhoud bericht</a:t>
                      </a:r>
                      <a:endParaRPr lang="nl-NL" sz="1100" noProof="0">
                        <a:effectLst/>
                        <a:latin typeface="+mn-lt"/>
                        <a:ea typeface="Calibri" panose="020F0502020204030204" pitchFamily="34" charset="0"/>
                        <a:cs typeface="Times New Roman" panose="02020603050405020304" pitchFamily="18" charset="0"/>
                      </a:endParaRPr>
                    </a:p>
                  </a:txBody>
                  <a:tcPr marL="53629" marR="53629" marT="0" marB="0"/>
                </a:tc>
                <a:extLst>
                  <a:ext uri="{0D108BD9-81ED-4DB2-BD59-A6C34878D82A}">
                    <a16:rowId xmlns:a16="http://schemas.microsoft.com/office/drawing/2014/main" val="76054816"/>
                  </a:ext>
                </a:extLst>
              </a:tr>
              <a:tr h="3812155">
                <a:tc>
                  <a:txBody>
                    <a:bodyPr/>
                    <a:lstStyle/>
                    <a:p>
                      <a:pPr>
                        <a:lnSpc>
                          <a:spcPct val="107000"/>
                        </a:lnSpc>
                        <a:spcAft>
                          <a:spcPts val="800"/>
                        </a:spcAft>
                      </a:pPr>
                      <a:endParaRPr lang="nl-NL" sz="1100" noProof="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100" noProof="0" dirty="0">
                          <a:effectLst/>
                          <a:latin typeface="+mn-lt"/>
                          <a:ea typeface="Calibri" panose="020F0502020204030204" pitchFamily="34" charset="0"/>
                          <a:cs typeface="Times New Roman" panose="02020603050405020304" pitchFamily="18" charset="0"/>
                        </a:rPr>
                        <a:t>Reminder (na 4 weken)</a:t>
                      </a:r>
                    </a:p>
                  </a:txBody>
                  <a:tcPr marL="68580" marR="68580" marT="0" marB="0"/>
                </a:tc>
                <a:tc>
                  <a:txBody>
                    <a:bodyPr/>
                    <a:lstStyle/>
                    <a:p>
                      <a:pPr marL="342900" lvl="0" indent="-342900">
                        <a:buFont typeface="Verdana" panose="020B0604030504040204" pitchFamily="34" charset="0"/>
                        <a:buChar char="-"/>
                      </a:pPr>
                      <a:r>
                        <a:rPr lang="nl-NL" sz="1100" b="1" noProof="0" dirty="0">
                          <a:effectLst/>
                          <a:latin typeface="+mn-lt"/>
                          <a:ea typeface="Calibri" panose="020F0502020204030204" pitchFamily="34" charset="0"/>
                          <a:cs typeface="Times New Roman" panose="02020603050405020304" pitchFamily="18" charset="0"/>
                        </a:rPr>
                        <a:t>Herhaal het eerste contactbericht:</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Introductietekst</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Referentie naar HVP website</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Benadrukking financiële consequenties in het geval van niet-naleving</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Uitleg vereisten </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Voorbeelden </a:t>
                      </a:r>
                    </a:p>
                    <a:p>
                      <a:pPr marL="800100" lvl="1" indent="-342900">
                        <a:buFont typeface="Verdana" panose="020B0604030504040204" pitchFamily="34" charset="0"/>
                        <a:buChar char="-"/>
                      </a:pPr>
                      <a:r>
                        <a:rPr lang="nl-NL" sz="1100" b="0" noProof="0" dirty="0">
                          <a:effectLst/>
                          <a:latin typeface="+mn-lt"/>
                          <a:ea typeface="Calibri" panose="020F0502020204030204" pitchFamily="34" charset="0"/>
                          <a:cs typeface="Times New Roman" panose="02020603050405020304" pitchFamily="18" charset="0"/>
                        </a:rPr>
                        <a:t>Voeg het correcte logo en financieringsverklaring toe. </a:t>
                      </a:r>
                    </a:p>
                    <a:p>
                      <a:pPr marL="342900" lvl="0" indent="-342900">
                        <a:buFont typeface="Verdana" panose="020B0604030504040204" pitchFamily="34" charset="0"/>
                        <a:buChar char="-"/>
                      </a:pPr>
                      <a:r>
                        <a:rPr lang="nl-NL" sz="1100" b="1" noProof="0" dirty="0">
                          <a:effectLst/>
                          <a:latin typeface="+mn-lt"/>
                          <a:ea typeface="Calibri" panose="020F0502020204030204" pitchFamily="34" charset="0"/>
                          <a:cs typeface="Times New Roman" panose="02020603050405020304" pitchFamily="18" charset="0"/>
                        </a:rPr>
                        <a:t>Waar mogelijk geef additionele voorbeelden van maatregelen die op juiste manier communiceren en benadruk het belang dat ze meedoen.  </a:t>
                      </a:r>
                    </a:p>
                    <a:p>
                      <a:pPr marL="342900" lvl="0" indent="-342900">
                        <a:buFont typeface="Verdana" panose="020B0604030504040204" pitchFamily="34" charset="0"/>
                        <a:buChar char="-"/>
                      </a:pPr>
                      <a:r>
                        <a:rPr lang="nl-NL" sz="1100" b="1" noProof="0" dirty="0">
                          <a:effectLst/>
                          <a:latin typeface="+mn-lt"/>
                          <a:ea typeface="Calibri" panose="020F0502020204030204" pitchFamily="34" charset="0"/>
                          <a:cs typeface="Times New Roman" panose="02020603050405020304" pitchFamily="18" charset="0"/>
                        </a:rPr>
                        <a:t>Vraag of er extra informatie/hulp nodig is om dit uit te kunnen voeren.</a:t>
                      </a:r>
                    </a:p>
                  </a:txBody>
                  <a:tcPr marL="68580" marR="68580" marT="0" marB="0"/>
                </a:tc>
                <a:extLst>
                  <a:ext uri="{0D108BD9-81ED-4DB2-BD59-A6C34878D82A}">
                    <a16:rowId xmlns:a16="http://schemas.microsoft.com/office/drawing/2014/main" val="2236273763"/>
                  </a:ext>
                </a:extLst>
              </a:tr>
            </a:tbl>
          </a:graphicData>
        </a:graphic>
      </p:graphicFrame>
      <p:sp>
        <p:nvSpPr>
          <p:cNvPr id="6" name="Tijdelijke aanduiding voor dianummer 5">
            <a:extLst>
              <a:ext uri="{FF2B5EF4-FFF2-40B4-BE49-F238E27FC236}">
                <a16:creationId xmlns:a16="http://schemas.microsoft.com/office/drawing/2014/main" id="{E4ED2A62-4CA2-D930-E5E1-5A670E1AE2BF}"/>
              </a:ext>
            </a:extLst>
          </p:cNvPr>
          <p:cNvSpPr>
            <a:spLocks noGrp="1"/>
          </p:cNvSpPr>
          <p:nvPr>
            <p:ph type="sldNum" sz="quarter" idx="16"/>
          </p:nvPr>
        </p:nvSpPr>
        <p:spPr/>
        <p:txBody>
          <a:bodyPr/>
          <a:lstStyle/>
          <a:p>
            <a:fld id="{10A0A6AF-03C5-477E-939A-E28F7E7F05EA}" type="slidenum">
              <a:rPr lang="nl-NL" smtClean="0"/>
              <a:pPr/>
              <a:t>20</a:t>
            </a:fld>
            <a:endParaRPr lang="nl-NL"/>
          </a:p>
        </p:txBody>
      </p:sp>
      <p:sp>
        <p:nvSpPr>
          <p:cNvPr id="5" name="Titel 1">
            <a:extLst>
              <a:ext uri="{FF2B5EF4-FFF2-40B4-BE49-F238E27FC236}">
                <a16:creationId xmlns:a16="http://schemas.microsoft.com/office/drawing/2014/main" id="{C1AE67B6-381E-78D7-66F6-BFF917274435}"/>
              </a:ext>
            </a:extLst>
          </p:cNvPr>
          <p:cNvSpPr>
            <a:spLocks noGrp="1"/>
          </p:cNvSpPr>
          <p:nvPr>
            <p:ph type="title"/>
          </p:nvPr>
        </p:nvSpPr>
        <p:spPr>
          <a:xfrm>
            <a:off x="650766" y="688018"/>
            <a:ext cx="10923588" cy="574542"/>
          </a:xfrm>
        </p:spPr>
        <p:txBody>
          <a:bodyPr>
            <a:normAutofit/>
          </a:bodyPr>
          <a:lstStyle/>
          <a:p>
            <a:r>
              <a:rPr lang="nl-NL" sz="2500" dirty="0"/>
              <a:t>Communicatieschema (III)</a:t>
            </a:r>
          </a:p>
        </p:txBody>
      </p:sp>
    </p:spTree>
    <p:extLst>
      <p:ext uri="{BB962C8B-B14F-4D97-AF65-F5344CB8AC3E}">
        <p14:creationId xmlns:p14="http://schemas.microsoft.com/office/powerpoint/2010/main" val="126374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78FB4-B265-AF92-DB01-15017F9CFBE5}"/>
              </a:ext>
            </a:extLst>
          </p:cNvPr>
          <p:cNvSpPr txBox="1"/>
          <p:nvPr/>
        </p:nvSpPr>
        <p:spPr>
          <a:xfrm>
            <a:off x="4883506" y="2030339"/>
            <a:ext cx="6361519" cy="3046988"/>
          </a:xfrm>
          <a:prstGeom prst="rect">
            <a:avLst/>
          </a:prstGeom>
          <a:noFill/>
        </p:spPr>
        <p:txBody>
          <a:bodyPr wrap="square" rtlCol="0">
            <a:spAutoFit/>
          </a:bodyPr>
          <a:lstStyle/>
          <a:p>
            <a:r>
              <a:rPr lang="en-NL" sz="3200" dirty="0"/>
              <a:t>Geef het EU-embleem en de bijhorende financieringsverklaring, waarin de steun van de EU wordt vermeld correct en prominent weer</a:t>
            </a:r>
          </a:p>
        </p:txBody>
      </p:sp>
      <p:sp>
        <p:nvSpPr>
          <p:cNvPr id="5" name="TextBox 4">
            <a:extLst>
              <a:ext uri="{FF2B5EF4-FFF2-40B4-BE49-F238E27FC236}">
                <a16:creationId xmlns:a16="http://schemas.microsoft.com/office/drawing/2014/main" id="{BED4B2B3-4378-6512-D6B0-3F361635D081}"/>
              </a:ext>
            </a:extLst>
          </p:cNvPr>
          <p:cNvSpPr txBox="1"/>
          <p:nvPr/>
        </p:nvSpPr>
        <p:spPr>
          <a:xfrm>
            <a:off x="946975" y="114721"/>
            <a:ext cx="3550972" cy="6447919"/>
          </a:xfrm>
          <a:prstGeom prst="rect">
            <a:avLst/>
          </a:prstGeom>
          <a:noFill/>
        </p:spPr>
        <p:txBody>
          <a:bodyPr wrap="none" rtlCol="0">
            <a:spAutoFit/>
          </a:bodyPr>
          <a:lstStyle/>
          <a:p>
            <a:r>
              <a:rPr lang="en-NL" sz="41300" dirty="0"/>
              <a:t>2</a:t>
            </a:r>
          </a:p>
        </p:txBody>
      </p:sp>
    </p:spTree>
    <p:extLst>
      <p:ext uri="{BB962C8B-B14F-4D97-AF65-F5344CB8AC3E}">
        <p14:creationId xmlns:p14="http://schemas.microsoft.com/office/powerpoint/2010/main" val="41456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49797"/>
            <a:ext cx="10923588" cy="4665746"/>
          </a:xfrm>
        </p:spPr>
        <p:txBody>
          <a:bodyPr>
            <a:normAutofit/>
          </a:bodyPr>
          <a:lstStyle/>
          <a:p>
            <a:pPr>
              <a:buFont typeface="Wingdings" pitchFamily="2" charset="2"/>
              <a:buChar char="Ø"/>
            </a:pPr>
            <a:r>
              <a:rPr lang="nl-NL" sz="1500" b="1" dirty="0"/>
              <a:t>Het embleem van de EU is het belangrijkste visuele merk dat wordt gebruikt om de oorsprong van EU-financiering te erkennen en de zichtbaarheid ervan te garanderen</a:t>
            </a:r>
            <a:r>
              <a:rPr lang="nl-NL" sz="1500" dirty="0"/>
              <a:t>. </a:t>
            </a:r>
          </a:p>
          <a:p>
            <a:pPr>
              <a:buFont typeface="Wingdings" pitchFamily="2" charset="2"/>
              <a:buChar char="Ø"/>
            </a:pPr>
            <a:r>
              <a:rPr lang="nl-NL" sz="1500" dirty="0"/>
              <a:t>Het moet </a:t>
            </a:r>
            <a:r>
              <a:rPr lang="nl-NL" sz="1500" dirty="0">
                <a:solidFill>
                  <a:schemeClr val="bg1"/>
                </a:solidFill>
                <a:highlight>
                  <a:srgbClr val="00689A"/>
                </a:highlight>
              </a:rPr>
              <a:t>correct en duidelijk zichtbaar</a:t>
            </a:r>
            <a:r>
              <a:rPr lang="nl-NL" sz="1500" dirty="0"/>
              <a:t> zijn. Afgezien van het EU-embleem mag er geen aanvullende visuele identiteit of logo worden gebruikt om de EU-steun onder aandacht te brengen, tenzij dit is overeengekomen met de subsidieverlenende autoriteit. Voor het HVP geldt het onderstaande embleem:</a:t>
            </a:r>
          </a:p>
          <a:p>
            <a:pPr marL="0" indent="0">
              <a:buNone/>
            </a:pPr>
            <a:endParaRPr lang="nl-NL" sz="1500" dirty="0"/>
          </a:p>
          <a:p>
            <a:pPr marL="313200" lvl="1" indent="0">
              <a:buNone/>
            </a:pPr>
            <a:endParaRPr lang="nl-NL" sz="1500" dirty="0"/>
          </a:p>
          <a:p>
            <a:pPr marL="313200" lvl="1" indent="0">
              <a:buNone/>
            </a:pPr>
            <a:endParaRPr lang="nl-NL" sz="1500" dirty="0"/>
          </a:p>
          <a:p>
            <a:pPr lvl="1">
              <a:buFont typeface="Arial" panose="020B0604020202020204" pitchFamily="34" charset="0"/>
              <a:buChar char="•"/>
            </a:pPr>
            <a:endParaRPr lang="nl-NL" sz="1500" dirty="0"/>
          </a:p>
          <a:p>
            <a:pPr lvl="1">
              <a:buFont typeface="Arial" panose="020B0604020202020204" pitchFamily="34" charset="0"/>
              <a:buChar char="•"/>
            </a:pPr>
            <a:endParaRPr lang="nl-NL" sz="1500" dirty="0"/>
          </a:p>
          <a:p>
            <a:pPr marL="0" indent="0">
              <a:buNone/>
            </a:pPr>
            <a:r>
              <a:rPr lang="nl-NL" sz="1500" dirty="0">
                <a:solidFill>
                  <a:srgbClr val="008ED1"/>
                </a:solidFill>
                <a:hlinkClick r:id="rId3">
                  <a:extLst>
                    <a:ext uri="{A12FA001-AC4F-418D-AE19-62706E023703}">
                      <ahyp:hlinkClr xmlns:ahyp="http://schemas.microsoft.com/office/drawing/2018/hyperlinkcolor" val="tx"/>
                    </a:ext>
                  </a:extLst>
                </a:hlinkClick>
              </a:rPr>
              <a:t>Klik hier</a:t>
            </a:r>
            <a:r>
              <a:rPr lang="nl-NL" sz="1500" dirty="0">
                <a:solidFill>
                  <a:srgbClr val="008ED1"/>
                </a:solidFill>
              </a:rPr>
              <a:t> </a:t>
            </a:r>
            <a:r>
              <a:rPr lang="nl-NL" sz="1500" dirty="0"/>
              <a:t>om de juiste logo’s te downloaden (Let op: gebruik specifiek het logo bedoeld voor </a:t>
            </a:r>
            <a:r>
              <a:rPr lang="nl-NL" sz="1500" dirty="0" err="1"/>
              <a:t>NextGenerationEU</a:t>
            </a:r>
            <a:r>
              <a:rPr lang="nl-NL" sz="1500" dirty="0"/>
              <a:t>).</a:t>
            </a:r>
          </a:p>
          <a:p>
            <a:pPr>
              <a:buFont typeface="Arial" panose="020B0604020202020204" pitchFamily="34" charset="0"/>
              <a:buChar char="•"/>
            </a:pPr>
            <a:r>
              <a:rPr lang="nl-NL" sz="1200" i="1" dirty="0"/>
              <a:t>Klik op de bovengenoemde link en </a:t>
            </a:r>
            <a:r>
              <a:rPr lang="nl-NL" sz="1200" i="1" dirty="0" err="1"/>
              <a:t>scroll</a:t>
            </a:r>
            <a:r>
              <a:rPr lang="nl-NL" sz="1200" i="1" dirty="0"/>
              <a:t> naar ‘</a:t>
            </a:r>
            <a:r>
              <a:rPr lang="nl-NL" sz="1200" i="1" dirty="0" err="1"/>
              <a:t>NextGenerationEU</a:t>
            </a:r>
            <a:r>
              <a:rPr lang="nl-NL" sz="1200" i="1" dirty="0"/>
              <a:t>’. Door middel van een drop down menu kan je vervolgens het logo en de financieringsverklaring in het Nederlands downloaden. </a:t>
            </a:r>
            <a:endParaRPr lang="nl-NL" sz="1200" dirty="0"/>
          </a:p>
          <a:p>
            <a:pPr marL="0" indent="0">
              <a:buNone/>
            </a:pPr>
            <a:r>
              <a:rPr lang="nl-NL" sz="1500" dirty="0">
                <a:solidFill>
                  <a:srgbClr val="008ED1"/>
                </a:solidFill>
                <a:hlinkClick r:id="rId4">
                  <a:extLst>
                    <a:ext uri="{A12FA001-AC4F-418D-AE19-62706E023703}">
                      <ahyp:hlinkClr xmlns:ahyp="http://schemas.microsoft.com/office/drawing/2018/hyperlinkcolor" val="tx"/>
                    </a:ext>
                  </a:extLst>
                </a:hlinkClick>
              </a:rPr>
              <a:t>Klik hier</a:t>
            </a:r>
            <a:r>
              <a:rPr lang="nl-NL" sz="1500" dirty="0">
                <a:solidFill>
                  <a:srgbClr val="008ED1"/>
                </a:solidFill>
              </a:rPr>
              <a:t> </a:t>
            </a:r>
            <a:r>
              <a:rPr lang="nl-NL" sz="1500" dirty="0"/>
              <a:t>om de gedetailleerde richtlijnen voor het gebruik van het EU-embleem te downloaden (bevat onder andere: font, afmetingen, kleur gebruik, plaatsing etc.)</a:t>
            </a:r>
          </a:p>
          <a:p>
            <a:pPr marL="0" indent="0">
              <a:buNone/>
            </a:pPr>
            <a:endParaRPr lang="nl-NL" sz="1500" dirty="0"/>
          </a:p>
          <a:p>
            <a:endParaRPr lang="nl-NL" sz="1500" b="1"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22</a:t>
            </a:fld>
            <a:endParaRPr lang="nl-NL" dirty="0"/>
          </a:p>
        </p:txBody>
      </p:sp>
      <p:pic>
        <p:nvPicPr>
          <p:cNvPr id="4" name="Picture 3">
            <a:extLst>
              <a:ext uri="{FF2B5EF4-FFF2-40B4-BE49-F238E27FC236}">
                <a16:creationId xmlns:a16="http://schemas.microsoft.com/office/drawing/2014/main" id="{C80CF035-4B79-B3D3-8FB2-66738DB5CC0F}"/>
              </a:ext>
            </a:extLst>
          </p:cNvPr>
          <p:cNvPicPr>
            <a:picLocks noChangeAspect="1"/>
          </p:cNvPicPr>
          <p:nvPr/>
        </p:nvPicPr>
        <p:blipFill>
          <a:blip r:embed="rId5"/>
          <a:stretch>
            <a:fillRect/>
          </a:stretch>
        </p:blipFill>
        <p:spPr>
          <a:xfrm>
            <a:off x="713799" y="3073775"/>
            <a:ext cx="4683391" cy="1199532"/>
          </a:xfrm>
          <a:prstGeom prst="rect">
            <a:avLst/>
          </a:prstGeom>
        </p:spPr>
      </p:pic>
      <p:sp>
        <p:nvSpPr>
          <p:cNvPr id="5" name="Rectangle 4">
            <a:extLst>
              <a:ext uri="{FF2B5EF4-FFF2-40B4-BE49-F238E27FC236}">
                <a16:creationId xmlns:a16="http://schemas.microsoft.com/office/drawing/2014/main" id="{F491730E-B4FF-132D-BDE9-5344B0211652}"/>
              </a:ext>
            </a:extLst>
          </p:cNvPr>
          <p:cNvSpPr/>
          <p:nvPr/>
        </p:nvSpPr>
        <p:spPr>
          <a:xfrm>
            <a:off x="713799" y="777781"/>
            <a:ext cx="10400112" cy="654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2 </a:t>
            </a:r>
            <a:r>
              <a:rPr lang="en-NL" sz="1800" dirty="0"/>
              <a:t>Geef het EU-embleem en de bijhorende financieringsverklaring, waarin de steun van de EU wordt vermeld correct en prominent weer</a:t>
            </a:r>
          </a:p>
          <a:p>
            <a:endParaRPr lang="en-NL" dirty="0"/>
          </a:p>
        </p:txBody>
      </p:sp>
    </p:spTree>
    <p:extLst>
      <p:ext uri="{BB962C8B-B14F-4D97-AF65-F5344CB8AC3E}">
        <p14:creationId xmlns:p14="http://schemas.microsoft.com/office/powerpoint/2010/main" val="360572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29298"/>
            <a:ext cx="10923588" cy="4665746"/>
          </a:xfrm>
        </p:spPr>
        <p:txBody>
          <a:bodyPr vert="horz" lIns="91440" tIns="45720" rIns="91440" bIns="45720" rtlCol="0" anchor="t">
            <a:normAutofit/>
          </a:bodyPr>
          <a:lstStyle/>
          <a:p>
            <a:pPr marL="0" indent="0">
              <a:buNone/>
            </a:pPr>
            <a:r>
              <a:rPr lang="nl-NL" sz="1500" b="1" dirty="0"/>
              <a:t>Wat wordt er hier specifiek bij verwacht?</a:t>
            </a:r>
          </a:p>
          <a:p>
            <a:pPr marL="316230" indent="-316230">
              <a:buFont typeface="Wingdings" pitchFamily="2" charset="2"/>
              <a:buChar char="Ø"/>
            </a:pPr>
            <a:r>
              <a:rPr lang="nl-NL" sz="1500" dirty="0"/>
              <a:t>Van de ontvangers van Uniefinanciering wordt verwacht dat zij een eenvoudige financieringsverklaring tonen, waarin de steun van de EU wordt vermeld. De financieringsverklaring betreft ‘Gefinancierd door de Europese Unie – </a:t>
            </a:r>
            <a:r>
              <a:rPr lang="nl-NL" sz="1500" dirty="0" err="1"/>
              <a:t>NextGenerationEU</a:t>
            </a:r>
            <a:r>
              <a:rPr lang="nl-NL" sz="1500" dirty="0"/>
              <a:t>’ zoals weergegeven in het onderstaande embleem. </a:t>
            </a:r>
            <a:endParaRPr lang="nl-NL" sz="1500" dirty="0">
              <a:ea typeface="Verdana"/>
            </a:endParaRPr>
          </a:p>
          <a:p>
            <a:pPr marL="316230" indent="-316230">
              <a:buFont typeface="Wingdings" pitchFamily="2" charset="2"/>
              <a:buChar char="Ø"/>
            </a:pPr>
            <a:r>
              <a:rPr lang="nl-NL" sz="1500" dirty="0"/>
              <a:t>Deze financieringsverklaring kan </a:t>
            </a:r>
            <a:r>
              <a:rPr lang="nl-NL" sz="1500" u="sng" dirty="0"/>
              <a:t>niet</a:t>
            </a:r>
            <a:r>
              <a:rPr lang="nl-NL" sz="1500" dirty="0"/>
              <a:t> worden aangepast. </a:t>
            </a:r>
            <a:endParaRPr lang="nl-NL" sz="1500" dirty="0">
              <a:ea typeface="Verdana"/>
            </a:endParaRPr>
          </a:p>
          <a:p>
            <a:pPr marL="316230" indent="-316230">
              <a:buFont typeface="Wingdings" pitchFamily="2" charset="2"/>
              <a:buChar char="Ø"/>
            </a:pPr>
            <a:r>
              <a:rPr lang="nl-NL" sz="1500" dirty="0">
                <a:solidFill>
                  <a:schemeClr val="bg1"/>
                </a:solidFill>
                <a:highlight>
                  <a:srgbClr val="00689A"/>
                </a:highlight>
              </a:rPr>
              <a:t>Het EU embleem en de financieringsverklaring gaan altijd hand in hand en mogen niet gescheiden worden</a:t>
            </a:r>
            <a:r>
              <a:rPr lang="nl-NL" sz="1500" dirty="0"/>
              <a:t>. Beiden zijn essentieel om de steun van de EU te erkennen. </a:t>
            </a:r>
            <a:endParaRPr lang="nl-NL" sz="1500" dirty="0">
              <a:ea typeface="Verdana"/>
            </a:endParaRPr>
          </a:p>
          <a:p>
            <a:pPr marL="316230" indent="-316230">
              <a:buFont typeface="Wingdings" pitchFamily="2" charset="2"/>
              <a:buChar char="Ø"/>
            </a:pPr>
            <a:r>
              <a:rPr lang="nl-NL" sz="1500" dirty="0"/>
              <a:t>De ‘Europese Unie’ moet in de financieringsverklaring altijd in zijn volledigheid uitgeschreven worden, het mag niet worden afgekort naar ‘EU’. </a:t>
            </a:r>
            <a:endParaRPr lang="nl-NL" sz="1500" dirty="0">
              <a:ea typeface="Verdana"/>
            </a:endParaRPr>
          </a:p>
          <a:p>
            <a:pPr marL="316230" indent="-316230">
              <a:buFont typeface="Wingdings" pitchFamily="2" charset="2"/>
              <a:buChar char="Ø"/>
            </a:pPr>
            <a:r>
              <a:rPr lang="nl-NL" sz="1500" dirty="0"/>
              <a:t>Logo’s van andere partners mogen ook getoond worden als blijk van waardering, maar ze mogen niet groter zijn dan het EU embleem. </a:t>
            </a:r>
            <a:endParaRPr lang="nl-NL" sz="1500" dirty="0">
              <a:ea typeface="Verdana"/>
            </a:endParaRPr>
          </a:p>
          <a:p>
            <a:pPr marL="0" indent="0">
              <a:buNone/>
            </a:pPr>
            <a:endParaRPr lang="nl-NL" sz="1500"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23</a:t>
            </a:fld>
            <a:endParaRPr lang="nl-NL" dirty="0"/>
          </a:p>
        </p:txBody>
      </p:sp>
      <p:pic>
        <p:nvPicPr>
          <p:cNvPr id="4" name="Picture 3">
            <a:extLst>
              <a:ext uri="{FF2B5EF4-FFF2-40B4-BE49-F238E27FC236}">
                <a16:creationId xmlns:a16="http://schemas.microsoft.com/office/drawing/2014/main" id="{8855A692-DE9A-614A-BA88-4F7B747A3057}"/>
              </a:ext>
            </a:extLst>
          </p:cNvPr>
          <p:cNvPicPr>
            <a:picLocks noChangeAspect="1"/>
          </p:cNvPicPr>
          <p:nvPr/>
        </p:nvPicPr>
        <p:blipFill rotWithShape="1">
          <a:blip r:embed="rId3"/>
          <a:srcRect r="63693"/>
          <a:stretch/>
        </p:blipFill>
        <p:spPr>
          <a:xfrm>
            <a:off x="713799" y="4994235"/>
            <a:ext cx="1356541" cy="956956"/>
          </a:xfrm>
          <a:prstGeom prst="rect">
            <a:avLst/>
          </a:prstGeom>
        </p:spPr>
      </p:pic>
      <p:pic>
        <p:nvPicPr>
          <p:cNvPr id="5" name="Picture 4">
            <a:extLst>
              <a:ext uri="{FF2B5EF4-FFF2-40B4-BE49-F238E27FC236}">
                <a16:creationId xmlns:a16="http://schemas.microsoft.com/office/drawing/2014/main" id="{47AFBA6C-CDB3-284A-25CE-830A285A501A}"/>
              </a:ext>
            </a:extLst>
          </p:cNvPr>
          <p:cNvPicPr>
            <a:picLocks noChangeAspect="1"/>
          </p:cNvPicPr>
          <p:nvPr/>
        </p:nvPicPr>
        <p:blipFill>
          <a:blip r:embed="rId3"/>
          <a:stretch>
            <a:fillRect/>
          </a:stretch>
        </p:blipFill>
        <p:spPr>
          <a:xfrm>
            <a:off x="7629156" y="4970331"/>
            <a:ext cx="3668424" cy="939574"/>
          </a:xfrm>
          <a:prstGeom prst="rect">
            <a:avLst/>
          </a:prstGeom>
        </p:spPr>
      </p:pic>
      <p:pic>
        <p:nvPicPr>
          <p:cNvPr id="7" name="Picture 6">
            <a:extLst>
              <a:ext uri="{FF2B5EF4-FFF2-40B4-BE49-F238E27FC236}">
                <a16:creationId xmlns:a16="http://schemas.microsoft.com/office/drawing/2014/main" id="{3047A7E6-F01D-D0F4-95CF-7B1C537D4B82}"/>
              </a:ext>
            </a:extLst>
          </p:cNvPr>
          <p:cNvPicPr>
            <a:picLocks noChangeAspect="1"/>
          </p:cNvPicPr>
          <p:nvPr/>
        </p:nvPicPr>
        <p:blipFill rotWithShape="1">
          <a:blip r:embed="rId3"/>
          <a:srcRect l="37563"/>
          <a:stretch/>
        </p:blipFill>
        <p:spPr>
          <a:xfrm>
            <a:off x="3864000" y="5001185"/>
            <a:ext cx="2087931" cy="856500"/>
          </a:xfrm>
          <a:prstGeom prst="rect">
            <a:avLst/>
          </a:prstGeom>
        </p:spPr>
      </p:pic>
      <p:sp>
        <p:nvSpPr>
          <p:cNvPr id="8" name="TextBox 7">
            <a:extLst>
              <a:ext uri="{FF2B5EF4-FFF2-40B4-BE49-F238E27FC236}">
                <a16:creationId xmlns:a16="http://schemas.microsoft.com/office/drawing/2014/main" id="{E581848C-5CAC-30A7-D527-2F20B30B9AAB}"/>
              </a:ext>
            </a:extLst>
          </p:cNvPr>
          <p:cNvSpPr txBox="1"/>
          <p:nvPr/>
        </p:nvSpPr>
        <p:spPr>
          <a:xfrm>
            <a:off x="741935" y="5962456"/>
            <a:ext cx="1314337" cy="276999"/>
          </a:xfrm>
          <a:prstGeom prst="rect">
            <a:avLst/>
          </a:prstGeom>
          <a:noFill/>
          <a:ln>
            <a:solidFill>
              <a:srgbClr val="154273"/>
            </a:solidFill>
          </a:ln>
        </p:spPr>
        <p:txBody>
          <a:bodyPr wrap="square" rtlCol="0">
            <a:spAutoFit/>
          </a:bodyPr>
          <a:lstStyle/>
          <a:p>
            <a:r>
              <a:rPr lang="en-NL" sz="1200" b="1" dirty="0">
                <a:solidFill>
                  <a:srgbClr val="154273"/>
                </a:solidFill>
              </a:rPr>
              <a:t>EU-embleem </a:t>
            </a:r>
          </a:p>
        </p:txBody>
      </p:sp>
      <p:sp>
        <p:nvSpPr>
          <p:cNvPr id="9" name="TextBox 8">
            <a:extLst>
              <a:ext uri="{FF2B5EF4-FFF2-40B4-BE49-F238E27FC236}">
                <a16:creationId xmlns:a16="http://schemas.microsoft.com/office/drawing/2014/main" id="{7FEE6B8C-5A8B-1A27-2CA1-6B76AA807D58}"/>
              </a:ext>
            </a:extLst>
          </p:cNvPr>
          <p:cNvSpPr txBox="1"/>
          <p:nvPr/>
        </p:nvSpPr>
        <p:spPr>
          <a:xfrm>
            <a:off x="3805783" y="5951190"/>
            <a:ext cx="2290218" cy="276999"/>
          </a:xfrm>
          <a:prstGeom prst="rect">
            <a:avLst/>
          </a:prstGeom>
          <a:noFill/>
          <a:ln>
            <a:solidFill>
              <a:srgbClr val="154273"/>
            </a:solidFill>
          </a:ln>
        </p:spPr>
        <p:txBody>
          <a:bodyPr wrap="square" rtlCol="0">
            <a:spAutoFit/>
          </a:bodyPr>
          <a:lstStyle/>
          <a:p>
            <a:r>
              <a:rPr lang="en-NL" sz="1200" b="1" dirty="0">
                <a:solidFill>
                  <a:srgbClr val="154273"/>
                </a:solidFill>
              </a:rPr>
              <a:t>Financieringsverklaring </a:t>
            </a:r>
          </a:p>
        </p:txBody>
      </p:sp>
      <p:sp>
        <p:nvSpPr>
          <p:cNvPr id="10" name="TextBox 9">
            <a:extLst>
              <a:ext uri="{FF2B5EF4-FFF2-40B4-BE49-F238E27FC236}">
                <a16:creationId xmlns:a16="http://schemas.microsoft.com/office/drawing/2014/main" id="{75B6561A-4DC8-84FC-A2BC-993E49A79E25}"/>
              </a:ext>
            </a:extLst>
          </p:cNvPr>
          <p:cNvSpPr txBox="1"/>
          <p:nvPr/>
        </p:nvSpPr>
        <p:spPr>
          <a:xfrm>
            <a:off x="7629156" y="5962456"/>
            <a:ext cx="1838401" cy="276999"/>
          </a:xfrm>
          <a:prstGeom prst="rect">
            <a:avLst/>
          </a:prstGeom>
          <a:noFill/>
          <a:ln>
            <a:solidFill>
              <a:srgbClr val="154273"/>
            </a:solidFill>
          </a:ln>
        </p:spPr>
        <p:txBody>
          <a:bodyPr wrap="square" rtlCol="0">
            <a:spAutoFit/>
          </a:bodyPr>
          <a:lstStyle/>
          <a:p>
            <a:r>
              <a:rPr lang="en-NL" sz="1200" b="1" dirty="0">
                <a:solidFill>
                  <a:srgbClr val="154273"/>
                </a:solidFill>
              </a:rPr>
              <a:t>Correcte weergave </a:t>
            </a:r>
          </a:p>
        </p:txBody>
      </p:sp>
      <p:sp>
        <p:nvSpPr>
          <p:cNvPr id="11" name="Plus 10">
            <a:extLst>
              <a:ext uri="{FF2B5EF4-FFF2-40B4-BE49-F238E27FC236}">
                <a16:creationId xmlns:a16="http://schemas.microsoft.com/office/drawing/2014/main" id="{394C5ACF-ABD3-7720-0DE4-BFE4E3893951}"/>
              </a:ext>
            </a:extLst>
          </p:cNvPr>
          <p:cNvSpPr/>
          <p:nvPr/>
        </p:nvSpPr>
        <p:spPr>
          <a:xfrm>
            <a:off x="2685816" y="5146997"/>
            <a:ext cx="562708" cy="593011"/>
          </a:xfrm>
          <a:prstGeom prst="mathPlus">
            <a:avLst/>
          </a:prstGeom>
          <a:solidFill>
            <a:srgbClr val="154273"/>
          </a:solidFill>
          <a:ln>
            <a:solidFill>
              <a:srgbClr val="1542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Equals 11">
            <a:extLst>
              <a:ext uri="{FF2B5EF4-FFF2-40B4-BE49-F238E27FC236}">
                <a16:creationId xmlns:a16="http://schemas.microsoft.com/office/drawing/2014/main" id="{4BDE7031-3BE1-4923-B9CD-6DFD006AF1DF}"/>
              </a:ext>
            </a:extLst>
          </p:cNvPr>
          <p:cNvSpPr/>
          <p:nvPr/>
        </p:nvSpPr>
        <p:spPr>
          <a:xfrm>
            <a:off x="6372578" y="5146997"/>
            <a:ext cx="874543" cy="593011"/>
          </a:xfrm>
          <a:prstGeom prst="mathEqual">
            <a:avLst/>
          </a:prstGeom>
          <a:solidFill>
            <a:srgbClr val="154273"/>
          </a:solidFill>
          <a:ln>
            <a:solidFill>
              <a:srgbClr val="1542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
        <p:nvSpPr>
          <p:cNvPr id="17" name="Rectangle 16">
            <a:extLst>
              <a:ext uri="{FF2B5EF4-FFF2-40B4-BE49-F238E27FC236}">
                <a16:creationId xmlns:a16="http://schemas.microsoft.com/office/drawing/2014/main" id="{86C92E9F-88E4-0C1F-2491-D835EACD1AE6}"/>
              </a:ext>
            </a:extLst>
          </p:cNvPr>
          <p:cNvSpPr/>
          <p:nvPr/>
        </p:nvSpPr>
        <p:spPr>
          <a:xfrm>
            <a:off x="713799" y="777781"/>
            <a:ext cx="10400112" cy="654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2 </a:t>
            </a:r>
            <a:r>
              <a:rPr lang="en-NL" sz="1800" dirty="0"/>
              <a:t>Geef het EU-embleem en de bijhorende financieringsverklaring, waarin de steun van de EU wordt vermeld correct en prominent weer</a:t>
            </a:r>
          </a:p>
          <a:p>
            <a:endParaRPr lang="en-NL" dirty="0"/>
          </a:p>
        </p:txBody>
      </p:sp>
    </p:spTree>
    <p:extLst>
      <p:ext uri="{BB962C8B-B14F-4D97-AF65-F5344CB8AC3E}">
        <p14:creationId xmlns:p14="http://schemas.microsoft.com/office/powerpoint/2010/main" val="356316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07864"/>
            <a:ext cx="10923588" cy="3746988"/>
          </a:xfrm>
        </p:spPr>
        <p:txBody>
          <a:bodyPr vert="horz" lIns="91440" tIns="45720" rIns="91440" bIns="45720" rtlCol="0" anchor="t">
            <a:normAutofit/>
          </a:bodyPr>
          <a:lstStyle/>
          <a:p>
            <a:pPr marL="0" indent="0">
              <a:buNone/>
            </a:pPr>
            <a:r>
              <a:rPr lang="nl-NL" sz="1500" b="1" dirty="0"/>
              <a:t>Is er een optie ‘</a:t>
            </a:r>
            <a:r>
              <a:rPr lang="nl-NL" sz="1500" b="1" dirty="0" err="1"/>
              <a:t>Mede-gefinancierd</a:t>
            </a:r>
            <a:r>
              <a:rPr lang="nl-NL" sz="1500" b="1" dirty="0"/>
              <a:t> door de Europese Unie – </a:t>
            </a:r>
            <a:r>
              <a:rPr lang="nl-NL" sz="1500" b="1" dirty="0" err="1"/>
              <a:t>NextGeneration</a:t>
            </a:r>
            <a:r>
              <a:rPr lang="nl-NL" sz="1500" b="1" dirty="0"/>
              <a:t> EU’ als een project (of een deel ervan) ook wordt gefinancierd uit de nationale begroting of door andere partners?</a:t>
            </a:r>
          </a:p>
          <a:p>
            <a:pPr marL="316230" indent="-316230"/>
            <a:r>
              <a:rPr lang="nl-NL" sz="1500" dirty="0"/>
              <a:t>Nee, alleen het embleem “Gefinancierd door de Europese Unie – </a:t>
            </a:r>
            <a:r>
              <a:rPr lang="nl-NL" sz="1500" dirty="0" err="1"/>
              <a:t>NextGenerationEU</a:t>
            </a:r>
            <a:r>
              <a:rPr lang="nl-NL" sz="1500" dirty="0"/>
              <a:t>’’ is beschikbaar. </a:t>
            </a:r>
            <a:endParaRPr lang="nl-NL" sz="1500" dirty="0">
              <a:ea typeface="Verdana"/>
            </a:endParaRPr>
          </a:p>
          <a:p>
            <a:pPr marL="316230" indent="-316230"/>
            <a:r>
              <a:rPr lang="nl-NL" sz="1500" dirty="0">
                <a:solidFill>
                  <a:schemeClr val="bg1"/>
                </a:solidFill>
                <a:highlight>
                  <a:srgbClr val="00689A"/>
                </a:highlight>
              </a:rPr>
              <a:t>Als er financiële steun en betrokkenheid is van de lidstaat en/of andere partners, kunnen hun logo’s worden weergegeven om hun respectieve steun en betrokkenheid te benadrukken.</a:t>
            </a:r>
            <a:r>
              <a:rPr lang="nl-NL" sz="1500" dirty="0">
                <a:solidFill>
                  <a:schemeClr val="bg1"/>
                </a:solidFill>
              </a:rPr>
              <a:t> </a:t>
            </a:r>
            <a:endParaRPr lang="nl-NL" sz="1500" dirty="0">
              <a:solidFill>
                <a:schemeClr val="bg1"/>
              </a:solidFill>
              <a:ea typeface="Verdana"/>
            </a:endParaRPr>
          </a:p>
          <a:p>
            <a:pPr marL="316230" indent="-316230"/>
            <a:r>
              <a:rPr lang="nl-NL" sz="1500" dirty="0"/>
              <a:t>Als het embleem wordt weergegeven in combinatie met andere logo’s, moet het EU-logo minstens even duidelijk zichtbaar en groot zijn als de andere logo’s. </a:t>
            </a:r>
            <a:endParaRPr lang="nl-NL" sz="1500" dirty="0">
              <a:ea typeface="Verdana"/>
            </a:endParaRPr>
          </a:p>
          <a:p>
            <a:pPr marL="316230" indent="-316230"/>
            <a:r>
              <a:rPr lang="nl-NL" sz="1500" dirty="0"/>
              <a:t>Het downloadcentrum voor de visuele elementen van de Commissie vind je </a:t>
            </a:r>
            <a:r>
              <a:rPr lang="nl-NL" sz="1500" dirty="0">
                <a:solidFill>
                  <a:srgbClr val="008ED1"/>
                </a:solidFill>
                <a:hlinkClick r:id="rId3">
                  <a:extLst>
                    <a:ext uri="{A12FA001-AC4F-418D-AE19-62706E023703}">
                      <ahyp:hlinkClr xmlns:ahyp="http://schemas.microsoft.com/office/drawing/2018/hyperlinkcolor" val="tx"/>
                    </a:ext>
                  </a:extLst>
                </a:hlinkClick>
              </a:rPr>
              <a:t>hier</a:t>
            </a:r>
            <a:r>
              <a:rPr lang="nl-NL" sz="1500" dirty="0"/>
              <a:t>. </a:t>
            </a:r>
            <a:endParaRPr lang="nl-NL" sz="1500" dirty="0">
              <a:ea typeface="Verdana"/>
            </a:endParaRPr>
          </a:p>
          <a:p>
            <a:pPr marL="629920" lvl="1" indent="-316230"/>
            <a:r>
              <a:rPr lang="nl-NL" sz="1100" i="1" dirty="0"/>
              <a:t>Klik op de bovengenoemde link en </a:t>
            </a:r>
            <a:r>
              <a:rPr lang="nl-NL" sz="1100" i="1" dirty="0" err="1"/>
              <a:t>scroll</a:t>
            </a:r>
            <a:r>
              <a:rPr lang="nl-NL" sz="1100" i="1" dirty="0"/>
              <a:t> naar ‘</a:t>
            </a:r>
            <a:r>
              <a:rPr lang="nl-NL" sz="1100" i="1" dirty="0" err="1"/>
              <a:t>NextGenerationEU</a:t>
            </a:r>
            <a:r>
              <a:rPr lang="nl-NL" sz="1100" i="1" dirty="0"/>
              <a:t>’. Door middel van een drop down menu kan je vervolgens het logo en de financieringsverklaring in het Nederlands downloaden. </a:t>
            </a:r>
            <a:endParaRPr lang="nl-NL" sz="1100" i="1"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24</a:t>
            </a:fld>
            <a:endParaRPr lang="nl-NL" dirty="0"/>
          </a:p>
        </p:txBody>
      </p:sp>
      <p:sp>
        <p:nvSpPr>
          <p:cNvPr id="7" name="Rectangle 6">
            <a:extLst>
              <a:ext uri="{FF2B5EF4-FFF2-40B4-BE49-F238E27FC236}">
                <a16:creationId xmlns:a16="http://schemas.microsoft.com/office/drawing/2014/main" id="{CA657C19-478E-0C12-1922-EC30E42AD67E}"/>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09134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6704"/>
            <a:ext cx="10923588" cy="4665746"/>
          </a:xfrm>
        </p:spPr>
        <p:txBody>
          <a:bodyPr vert="horz" lIns="91440" tIns="45720" rIns="91440" bIns="45720" rtlCol="0" anchor="t">
            <a:normAutofit/>
          </a:bodyPr>
          <a:lstStyle/>
          <a:p>
            <a:pPr marL="0" indent="0">
              <a:buNone/>
            </a:pPr>
            <a:r>
              <a:rPr lang="nl-NL" sz="1500" b="1" dirty="0"/>
              <a:t>Kan je naast het EU-embleem ook overheidslogo’s gebruiken?</a:t>
            </a:r>
          </a:p>
          <a:p>
            <a:pPr marL="316230" indent="-316230">
              <a:buFont typeface="Wingdings" pitchFamily="2" charset="2"/>
              <a:buChar char="Ø"/>
            </a:pPr>
            <a:r>
              <a:rPr lang="nl-NL" sz="1500" dirty="0"/>
              <a:t>Ja. Als er financiële steun en betrokkenheid is van de overheid en/of andere partners, kunnen hun logo’s getoond worden om hun steun en betrokkenheid te benadrukken. </a:t>
            </a:r>
            <a:endParaRPr lang="nl-NL" sz="1500" dirty="0">
              <a:ea typeface="Verdana"/>
            </a:endParaRPr>
          </a:p>
          <a:p>
            <a:pPr marL="316230" indent="-316230">
              <a:buFont typeface="Wingdings" pitchFamily="2" charset="2"/>
              <a:buChar char="Ø"/>
            </a:pPr>
            <a:r>
              <a:rPr lang="nl-NL" sz="1500" dirty="0"/>
              <a:t>Als het embleem wordt weergegeven in combinatie met andere logo’s, </a:t>
            </a:r>
            <a:r>
              <a:rPr lang="nl-NL" sz="1500" dirty="0">
                <a:solidFill>
                  <a:schemeClr val="bg1"/>
                </a:solidFill>
                <a:highlight>
                  <a:srgbClr val="00689A"/>
                </a:highlight>
              </a:rPr>
              <a:t>moet het EU-logo minstens even duidelijk zichtbaar en groot zijn als de andere logo’s.</a:t>
            </a:r>
            <a:r>
              <a:rPr lang="nl-NL" sz="1500" dirty="0">
                <a:solidFill>
                  <a:schemeClr val="bg1"/>
                </a:solidFill>
              </a:rPr>
              <a:t> </a:t>
            </a:r>
            <a:endParaRPr lang="nl-NL" sz="1500" dirty="0">
              <a:solidFill>
                <a:schemeClr val="bg1"/>
              </a:solidFill>
              <a:ea typeface="Verdana"/>
            </a:endParaRPr>
          </a:p>
          <a:p>
            <a:pPr marL="316230" indent="-316230">
              <a:buFont typeface="Wingdings" pitchFamily="2" charset="2"/>
              <a:buChar char="Ø"/>
            </a:pPr>
            <a:r>
              <a:rPr lang="nl-NL" sz="1500" dirty="0"/>
              <a:t>Zie als voorbeeld de </a:t>
            </a:r>
            <a:r>
              <a:rPr lang="nl-NL" sz="1500" dirty="0">
                <a:hlinkClick r:id="rId3"/>
              </a:rPr>
              <a:t>Belgische website voor het HVP</a:t>
            </a:r>
            <a:r>
              <a:rPr lang="nl-NL" sz="1500" dirty="0"/>
              <a:t>. Rechtsboven op de webpagina wordt het logo van de EU inclusief financieringsverklaring getoond naast het logo van de Belgische overheid.  </a:t>
            </a:r>
            <a:endParaRPr lang="nl-NL" sz="1500" dirty="0">
              <a:ea typeface="Verdana"/>
            </a:endParaRPr>
          </a:p>
          <a:p>
            <a:pPr marL="316230" indent="-316230">
              <a:buFont typeface="Wingdings" pitchFamily="2" charset="2"/>
              <a:buChar char="Ø"/>
            </a:pPr>
            <a:r>
              <a:rPr lang="nl-NL" sz="1500" dirty="0"/>
              <a:t>Voorbeeld: </a:t>
            </a: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25</a:t>
            </a:fld>
            <a:endParaRPr lang="nl-NL" dirty="0"/>
          </a:p>
        </p:txBody>
      </p:sp>
      <p:pic>
        <p:nvPicPr>
          <p:cNvPr id="4" name="Picture 3">
            <a:extLst>
              <a:ext uri="{FF2B5EF4-FFF2-40B4-BE49-F238E27FC236}">
                <a16:creationId xmlns:a16="http://schemas.microsoft.com/office/drawing/2014/main" id="{D3AEFAE5-6FFC-2D48-DD3E-E90AA3514D26}"/>
              </a:ext>
            </a:extLst>
          </p:cNvPr>
          <p:cNvPicPr>
            <a:picLocks noChangeAspect="1"/>
          </p:cNvPicPr>
          <p:nvPr/>
        </p:nvPicPr>
        <p:blipFill>
          <a:blip r:embed="rId4"/>
          <a:stretch>
            <a:fillRect/>
          </a:stretch>
        </p:blipFill>
        <p:spPr>
          <a:xfrm>
            <a:off x="713799" y="4172068"/>
            <a:ext cx="5433642" cy="1391690"/>
          </a:xfrm>
          <a:prstGeom prst="rect">
            <a:avLst/>
          </a:prstGeom>
        </p:spPr>
      </p:pic>
      <p:pic>
        <p:nvPicPr>
          <p:cNvPr id="5122" name="Picture 2">
            <a:extLst>
              <a:ext uri="{FF2B5EF4-FFF2-40B4-BE49-F238E27FC236}">
                <a16:creationId xmlns:a16="http://schemas.microsoft.com/office/drawing/2014/main" id="{9954656E-E875-239C-EFA8-A2BC8EB7B770}"/>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t="1" b="19966"/>
          <a:stretch/>
        </p:blipFill>
        <p:spPr bwMode="auto">
          <a:xfrm>
            <a:off x="6454427" y="4172068"/>
            <a:ext cx="4659484" cy="139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58E911-72B2-7773-46BE-DC8A3C9E4082}"/>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282408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a:normAutofit/>
          </a:bodyPr>
          <a:lstStyle/>
          <a:p>
            <a:pPr marL="0" indent="0">
              <a:buNone/>
            </a:pPr>
            <a:r>
              <a:rPr lang="en-NL" sz="1500" b="1" dirty="0"/>
              <a:t>Voor wie gelden deze eisen rondom communicatie en zichtbaarheid?</a:t>
            </a:r>
          </a:p>
          <a:p>
            <a:pPr>
              <a:buFont typeface="Wingdings" pitchFamily="2" charset="2"/>
              <a:buChar char="Ø"/>
            </a:pPr>
            <a:r>
              <a:rPr lang="en-NL" sz="1500" dirty="0"/>
              <a:t>De regels gelden voor </a:t>
            </a:r>
            <a:r>
              <a:rPr lang="en-NL" sz="1500" dirty="0">
                <a:solidFill>
                  <a:schemeClr val="bg1"/>
                </a:solidFill>
                <a:highlight>
                  <a:srgbClr val="00689A"/>
                </a:highlight>
              </a:rPr>
              <a:t>iedereen die EU-financiering ontvangt, de lidstaten en uitvoerende instanties</a:t>
            </a:r>
            <a:r>
              <a:rPr lang="en-NL" sz="1500" dirty="0"/>
              <a:t>. </a:t>
            </a:r>
          </a:p>
          <a:p>
            <a:pPr>
              <a:buFont typeface="Wingdings" pitchFamily="2" charset="2"/>
              <a:buChar char="Ø"/>
            </a:pPr>
            <a:r>
              <a:rPr lang="en-NL" sz="1500" dirty="0"/>
              <a:t>Indien er organisaties, netwerken en/of aannemers betrokken zijn bij communicatie- en zichtbaarheidsacties rond bepaalde programma’s/projecten, moet de nationale autoriteit zorgen voor bewustwording van de toepasselijke regels.</a:t>
            </a:r>
          </a:p>
          <a:p>
            <a:pPr marL="0" indent="0">
              <a:buNone/>
            </a:pPr>
            <a:endParaRPr lang="nl-NL" sz="1500"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26</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2487830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vert="horz" lIns="91440" tIns="45720" rIns="91440" bIns="45720" rtlCol="0" anchor="t">
            <a:normAutofit/>
          </a:bodyPr>
          <a:lstStyle/>
          <a:p>
            <a:pPr marL="0" indent="0">
              <a:buNone/>
            </a:pPr>
            <a:r>
              <a:rPr lang="en-NL" sz="1500" b="1" dirty="0"/>
              <a:t>Moet een kleinschalig project op dezelfde manier communiceren als een grootschalig project? Is er bijvoorbeeld een drempel of threshold voor het financieringsaandeel van </a:t>
            </a:r>
            <a:r>
              <a:rPr lang="nl-NL" sz="1500" b="1" dirty="0"/>
              <a:t>de</a:t>
            </a:r>
            <a:r>
              <a:rPr lang="en-NL" sz="1500" b="1" dirty="0"/>
              <a:t> HVF waarvanaf het EU-logo en de financieringsverklaring moet worden weergeven?</a:t>
            </a:r>
          </a:p>
          <a:p>
            <a:r>
              <a:rPr lang="en-NL" sz="1500" dirty="0"/>
              <a:t>Communicatie en het vergroten van EU zichtbaarheid van de EU zijn een </a:t>
            </a:r>
            <a:r>
              <a:rPr lang="en-NL" sz="1500" dirty="0">
                <a:solidFill>
                  <a:schemeClr val="bg1"/>
                </a:solidFill>
                <a:highlight>
                  <a:srgbClr val="00689A"/>
                </a:highlight>
              </a:rPr>
              <a:t>algemene verplichting</a:t>
            </a:r>
            <a:r>
              <a:rPr lang="en-NL" sz="1500" dirty="0"/>
              <a:t>. </a:t>
            </a:r>
          </a:p>
          <a:p>
            <a:r>
              <a:rPr lang="nl-NL" sz="1500" dirty="0">
                <a:solidFill>
                  <a:schemeClr val="bg1"/>
                </a:solidFill>
                <a:effectLst/>
                <a:highlight>
                  <a:srgbClr val="00689A"/>
                </a:highlight>
              </a:rPr>
              <a:t>Alle maatregelen in het HVP moeten de oorsprong erkennen en de zichtbaarheid van de EU-financiering garanderen.</a:t>
            </a:r>
          </a:p>
          <a:p>
            <a:pPr marL="316230" indent="-316230"/>
            <a:r>
              <a:rPr lang="nl-NL" sz="1500" dirty="0">
                <a:solidFill>
                  <a:srgbClr val="000000"/>
                </a:solidFill>
                <a:effectLst/>
              </a:rPr>
              <a:t>Er is geen minimumdrempel en/of </a:t>
            </a:r>
            <a:r>
              <a:rPr lang="nl-NL" sz="1500" dirty="0" err="1">
                <a:solidFill>
                  <a:srgbClr val="000000"/>
                </a:solidFill>
                <a:effectLst/>
              </a:rPr>
              <a:t>threshold</a:t>
            </a:r>
            <a:r>
              <a:rPr lang="nl-NL" sz="1500" dirty="0">
                <a:solidFill>
                  <a:srgbClr val="000000"/>
                </a:solidFill>
                <a:effectLst/>
              </a:rPr>
              <a:t>, maar communicatie- en zichtbaarheidsmaatregelen moeten in verhouding staan tot de operatie.</a:t>
            </a:r>
            <a:endParaRPr lang="nl-NL" sz="1500" dirty="0">
              <a:solidFill>
                <a:srgbClr val="000000"/>
              </a:solidFill>
              <a:ea typeface="Verdana"/>
            </a:endParaRPr>
          </a:p>
          <a:p>
            <a:pPr marL="0" indent="0">
              <a:buNone/>
            </a:pPr>
            <a:endParaRPr lang="en-NL" sz="1500" dirty="0">
              <a:ea typeface="Verdana"/>
            </a:endParaRPr>
          </a:p>
          <a:p>
            <a:endParaRPr lang="nl-NL" sz="1500" dirty="0">
              <a:ea typeface="Verdana"/>
            </a:endParaRPr>
          </a:p>
          <a:p>
            <a:endParaRPr lang="nl-NL" sz="1500" dirty="0">
              <a:solidFill>
                <a:srgbClr val="000000"/>
              </a:solidFill>
            </a:endParaRPr>
          </a:p>
          <a:p>
            <a:pPr marL="0" indent="0">
              <a:buNone/>
            </a:pPr>
            <a:endParaRPr lang="nl-NL" sz="1500" dirty="0">
              <a:solidFill>
                <a:srgbClr val="000000"/>
              </a:solidFill>
              <a:ea typeface="Verdana"/>
            </a:endParaRPr>
          </a:p>
          <a:p>
            <a:pPr marL="0" indent="0">
              <a:buNone/>
            </a:pPr>
            <a:endParaRPr lang="nl-NL" sz="1500" dirty="0">
              <a:solidFill>
                <a:srgbClr val="000000"/>
              </a:solidFill>
              <a:effectLst/>
            </a:endParaRP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27</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48461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vert="horz" lIns="91440" tIns="45720" rIns="91440" bIns="45720" rtlCol="0" anchor="t">
            <a:normAutofit/>
          </a:bodyPr>
          <a:lstStyle/>
          <a:p>
            <a:pPr marL="0" indent="0">
              <a:buNone/>
            </a:pPr>
            <a:r>
              <a:rPr lang="nl-NL" sz="1500" b="1" dirty="0"/>
              <a:t>In het geval dat ontvangers van Uniefinanciering natuurlijke personen zijn en de uitvoeringsplaatsen particuliere gebouwen en landbouwgoederen zijn, welke soorten platen of borden moeten dan worden geplaatst? </a:t>
            </a:r>
          </a:p>
          <a:p>
            <a:pPr marL="316230" indent="-316230">
              <a:buFont typeface="Wingdings" pitchFamily="2" charset="2"/>
              <a:buChar char="Ø"/>
            </a:pPr>
            <a:r>
              <a:rPr lang="nl-NL" sz="1500" dirty="0"/>
              <a:t>In dit geval wordt voorgesteld dat er gebruikt wordt gemaakt van </a:t>
            </a:r>
            <a:r>
              <a:rPr lang="nl-NL" sz="1500" dirty="0">
                <a:solidFill>
                  <a:schemeClr val="bg1"/>
                </a:solidFill>
                <a:highlight>
                  <a:srgbClr val="00689A"/>
                </a:highlight>
              </a:rPr>
              <a:t>kleine posters/stickers (A4 of A5 formaat) met daarop het EU-embleem en de erkenning van de oorsprong van de EU-financiering</a:t>
            </a:r>
            <a:r>
              <a:rPr lang="nl-NL" sz="1500" dirty="0"/>
              <a:t>. Dit op voorwaarde dat met name de bepalingen over de financieringsovereenkomst (over de grootte van het EU-embleem ten opzicht van andere logo’s etc.) worden nageleefd.</a:t>
            </a:r>
            <a:endParaRPr lang="nl-NL" sz="1500" dirty="0">
              <a:ea typeface="Verdana"/>
            </a:endParaRPr>
          </a:p>
          <a:p>
            <a:pPr marL="316230" indent="-316230">
              <a:buFont typeface="Wingdings" pitchFamily="2" charset="2"/>
              <a:buChar char="Ø"/>
            </a:pPr>
            <a:r>
              <a:rPr lang="nl-NL" sz="1500" dirty="0"/>
              <a:t>Deze stickers / posters moeten een redelijke levensduur hebben (over het algemeen minstens 5 jaar zichtbaar zijn) en/of op een beschermde locatie worden geplaatst die zichtbaar is voor het publiek. </a:t>
            </a:r>
            <a:endParaRPr lang="nl-NL" sz="1500" dirty="0">
              <a:ea typeface="Verdana"/>
            </a:endParaRPr>
          </a:p>
          <a:p>
            <a:pPr marL="316230" indent="-316230">
              <a:buFont typeface="Wingdings" pitchFamily="2" charset="2"/>
              <a:buChar char="Ø"/>
            </a:pPr>
            <a:r>
              <a:rPr lang="nl-NL" sz="1500" dirty="0"/>
              <a:t>Op deze sticker / poster kan er een </a:t>
            </a:r>
            <a:r>
              <a:rPr lang="nl-NL" sz="1500" dirty="0">
                <a:solidFill>
                  <a:schemeClr val="bg1"/>
                </a:solidFill>
                <a:highlight>
                  <a:srgbClr val="00689A"/>
                </a:highlight>
              </a:rPr>
              <a:t>QR code worden vermeld die burgers leidt naar de HVP website</a:t>
            </a:r>
            <a:r>
              <a:rPr lang="nl-NL" sz="1500" dirty="0"/>
              <a:t> met meer informatie. In elk gevoel moet het EU-embleem en de financieringsverklaring correct worden weergegeven. </a:t>
            </a:r>
            <a:endParaRPr lang="nl-NL" sz="1500" dirty="0">
              <a:ea typeface="Verdana"/>
            </a:endParaRPr>
          </a:p>
          <a:p>
            <a:pPr marL="0" indent="0">
              <a:buNone/>
            </a:pPr>
            <a:endParaRPr lang="nl-NL" sz="1500"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28</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586279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a:normAutofit/>
          </a:bodyPr>
          <a:lstStyle/>
          <a:p>
            <a:pPr marL="0" indent="0">
              <a:buNone/>
            </a:pPr>
            <a:r>
              <a:rPr lang="nl-NL" sz="1500" b="1" dirty="0"/>
              <a:t>Moet er een poster opgehangen worden bij evenementen? Bijvoorbeeld bij netwerkevenementen? </a:t>
            </a:r>
          </a:p>
          <a:p>
            <a:pPr>
              <a:buFont typeface="Wingdings" pitchFamily="2" charset="2"/>
              <a:buChar char="Ø"/>
            </a:pPr>
            <a:r>
              <a:rPr lang="nl-NL" sz="1500" dirty="0"/>
              <a:t>Zoals bepaald in de financieringsovereenkomst (artikel 10.2(b)) moet de lidstaat indien het evenement om (maatregelen/projecten van) het HVP draait, bij </a:t>
            </a:r>
            <a:r>
              <a:rPr lang="nl-NL" sz="1500" dirty="0">
                <a:solidFill>
                  <a:schemeClr val="bg1"/>
                </a:solidFill>
                <a:highlight>
                  <a:srgbClr val="00689A"/>
                </a:highlight>
              </a:rPr>
              <a:t>alle communicatieactiviteiten op project- en lidstaatniveau het EU-embleem en de financieringsverklaring</a:t>
            </a:r>
            <a:r>
              <a:rPr lang="nl-NL" sz="1500" dirty="0"/>
              <a:t> correct en opvallend weergeven. </a:t>
            </a:r>
          </a:p>
          <a:p>
            <a:pPr>
              <a:buFont typeface="Wingdings" pitchFamily="2" charset="2"/>
              <a:buChar char="Ø"/>
            </a:pPr>
            <a:r>
              <a:rPr lang="nl-NL" sz="1500" dirty="0"/>
              <a:t>Aangezien netwerkevenementen vaak meetellen als een communicatieactiviteit, verwachten we dat er een kleine poster/sticker (A4 of A5 formaat) met daarop het EU-embleem en de erkenning van de oorsprong van de EU-financiering wordt geplaatst. </a:t>
            </a: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29</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425565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two blue bags&#10;&#10;Description automatically generated">
            <a:extLst>
              <a:ext uri="{FF2B5EF4-FFF2-40B4-BE49-F238E27FC236}">
                <a16:creationId xmlns:a16="http://schemas.microsoft.com/office/drawing/2014/main" id="{FB1B45DB-C7AD-F62E-9CCB-2EA0E13D2256}"/>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t="26" b="26"/>
          <a:stretch>
            <a:fillRect/>
          </a:stretch>
        </p:blipFill>
        <p:spPr/>
      </p:pic>
      <p:sp>
        <p:nvSpPr>
          <p:cNvPr id="6" name="Slide Number Placeholder 5">
            <a:extLst>
              <a:ext uri="{FF2B5EF4-FFF2-40B4-BE49-F238E27FC236}">
                <a16:creationId xmlns:a16="http://schemas.microsoft.com/office/drawing/2014/main" id="{7EBB9614-2155-6B9D-1E27-A6727A43442A}"/>
              </a:ext>
            </a:extLst>
          </p:cNvPr>
          <p:cNvSpPr>
            <a:spLocks noGrp="1"/>
          </p:cNvSpPr>
          <p:nvPr>
            <p:ph type="sldNum" sz="quarter" idx="22"/>
          </p:nvPr>
        </p:nvSpPr>
        <p:spPr/>
        <p:txBody>
          <a:bodyPr/>
          <a:lstStyle/>
          <a:p>
            <a:fld id="{10A0A6AF-03C5-477E-939A-E28F7E7F05EA}" type="slidenum">
              <a:rPr lang="nl-NL" smtClean="0"/>
              <a:pPr/>
              <a:t>3</a:t>
            </a:fld>
            <a:endParaRPr lang="nl-NL" dirty="0"/>
          </a:p>
        </p:txBody>
      </p:sp>
      <p:sp>
        <p:nvSpPr>
          <p:cNvPr id="11" name="TextBox 10">
            <a:extLst>
              <a:ext uri="{FF2B5EF4-FFF2-40B4-BE49-F238E27FC236}">
                <a16:creationId xmlns:a16="http://schemas.microsoft.com/office/drawing/2014/main" id="{822B586C-A277-A7C6-2652-8DA1052220FB}"/>
              </a:ext>
            </a:extLst>
          </p:cNvPr>
          <p:cNvSpPr txBox="1"/>
          <p:nvPr/>
        </p:nvSpPr>
        <p:spPr>
          <a:xfrm>
            <a:off x="6553199" y="798606"/>
            <a:ext cx="4280576" cy="369332"/>
          </a:xfrm>
          <a:prstGeom prst="rect">
            <a:avLst/>
          </a:prstGeom>
          <a:noFill/>
        </p:spPr>
        <p:txBody>
          <a:bodyPr wrap="square" rtlCol="0">
            <a:spAutoFit/>
          </a:bodyPr>
          <a:lstStyle/>
          <a:p>
            <a:r>
              <a:rPr lang="en-NL" dirty="0">
                <a:solidFill>
                  <a:schemeClr val="bg1"/>
                </a:solidFill>
              </a:rPr>
              <a:t>Inhoud</a:t>
            </a:r>
          </a:p>
        </p:txBody>
      </p:sp>
      <p:sp>
        <p:nvSpPr>
          <p:cNvPr id="12" name="Tijdelijke aanduiding voor tekst 5">
            <a:extLst>
              <a:ext uri="{FF2B5EF4-FFF2-40B4-BE49-F238E27FC236}">
                <a16:creationId xmlns:a16="http://schemas.microsoft.com/office/drawing/2014/main" id="{D225B3EA-E330-BEF5-93BD-E3D23B7BA03D}"/>
              </a:ext>
            </a:extLst>
          </p:cNvPr>
          <p:cNvSpPr txBox="1">
            <a:spLocks/>
          </p:cNvSpPr>
          <p:nvPr/>
        </p:nvSpPr>
        <p:spPr>
          <a:xfrm>
            <a:off x="6553199" y="1450325"/>
            <a:ext cx="5468472" cy="5219415"/>
          </a:xfrm>
          <a:prstGeom prst="rect">
            <a:avLst/>
          </a:prstGeom>
        </p:spPr>
        <p:txBody>
          <a:bodyPr vert="horz" lIns="91440" tIns="45720" rIns="91440" bIns="45720" rtlCol="0" anchor="t">
            <a:normAutofit fontScale="92500" lnSpcReduction="10000"/>
          </a:bodyPr>
          <a:lstStyle>
            <a:lvl1pPr marL="40575" indent="0" algn="l" defTabSz="914400" rtl="0" eaLnBrk="1" latinLnBrk="0" hangingPunct="1">
              <a:lnSpc>
                <a:spcPct val="90000"/>
              </a:lnSpc>
              <a:spcBef>
                <a:spcPts val="1200"/>
              </a:spcBef>
              <a:buClr>
                <a:srgbClr val="FFFFFF"/>
              </a:buClr>
              <a:buSzPct val="80000"/>
              <a:buFontTx/>
              <a:buNone/>
              <a:defRPr sz="2000" kern="1200" baseline="0">
                <a:solidFill>
                  <a:schemeClr val="bg1"/>
                </a:solidFill>
                <a:latin typeface="Verdana" pitchFamily="34" charset="0"/>
                <a:ea typeface="+mn-ea"/>
                <a:cs typeface="+mn-cs"/>
              </a:defRPr>
            </a:lvl1pPr>
            <a:lvl2pPr marL="631825" indent="-631825" algn="l" defTabSz="914400" rtl="0" eaLnBrk="1" latinLnBrk="0" hangingPunct="1">
              <a:lnSpc>
                <a:spcPct val="90000"/>
              </a:lnSpc>
              <a:spcBef>
                <a:spcPts val="1000"/>
              </a:spcBef>
              <a:buClr>
                <a:schemeClr val="bg1"/>
              </a:buClr>
              <a:buFont typeface="Verdana" panose="020B0604030504040204" pitchFamily="34" charset="0"/>
              <a:buChar char="–"/>
              <a:defRPr sz="2000" kern="1200">
                <a:solidFill>
                  <a:schemeClr val="bg1"/>
                </a:solidFill>
                <a:latin typeface="+mn-lt"/>
                <a:ea typeface="+mn-ea"/>
                <a:cs typeface="+mn-cs"/>
              </a:defRPr>
            </a:lvl2pPr>
            <a:lvl3pPr marL="315913" indent="-315913" algn="l" defTabSz="914400" rtl="0" eaLnBrk="1" latinLnBrk="0" hangingPunct="1">
              <a:lnSpc>
                <a:spcPct val="90000"/>
              </a:lnSpc>
              <a:spcBef>
                <a:spcPts val="800"/>
              </a:spcBef>
              <a:buClr>
                <a:schemeClr val="tx2"/>
              </a:buClr>
              <a:buFont typeface="Arial" panose="020B0604020202020204" pitchFamily="34" charset="0"/>
              <a:buChar char="•"/>
              <a:defRPr sz="2000" kern="1200">
                <a:solidFill>
                  <a:schemeClr val="bg1"/>
                </a:solidFill>
                <a:latin typeface="+mn-lt"/>
                <a:ea typeface="+mn-ea"/>
                <a:cs typeface="+mn-cs"/>
              </a:defRPr>
            </a:lvl3pPr>
            <a:lvl4pPr marL="746125" indent="-3429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bg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a:lstStyle>
          <a:p>
            <a:pPr marL="325755" indent="-285750">
              <a:buFont typeface="Arial" panose="020B0604020202020204" pitchFamily="34" charset="0"/>
              <a:buChar char="•"/>
            </a:pPr>
            <a:r>
              <a:rPr lang="nl-NL" sz="1600" dirty="0">
                <a:latin typeface="Verdana"/>
                <a:ea typeface="Verdana"/>
              </a:rPr>
              <a:t>Herstel- en Veerkrachtfaciliteit – </a:t>
            </a:r>
            <a:r>
              <a:rPr lang="nl-NL" sz="1600" dirty="0" err="1">
                <a:latin typeface="Verdana"/>
                <a:ea typeface="Verdana"/>
              </a:rPr>
              <a:t>NextGenerationEU</a:t>
            </a:r>
            <a:endParaRPr lang="nl-NL" sz="1600" dirty="0">
              <a:latin typeface="Verdana"/>
              <a:ea typeface="Verdana"/>
            </a:endParaRPr>
          </a:p>
          <a:p>
            <a:pPr marL="325755" indent="-285750">
              <a:buFont typeface="Arial" panose="020B0604020202020204" pitchFamily="34" charset="0"/>
              <a:buChar char="•"/>
            </a:pPr>
            <a:r>
              <a:rPr lang="nl-NL" sz="1600" dirty="0"/>
              <a:t>Communicatie- en zichtbaarheidseisen zijn juridisch bindend</a:t>
            </a:r>
            <a:endParaRPr lang="nl-NL" sz="1600" dirty="0">
              <a:ea typeface="Verdana" pitchFamily="34" charset="0"/>
            </a:endParaRPr>
          </a:p>
          <a:p>
            <a:pPr marL="325755" indent="-285750">
              <a:buFont typeface="Arial" panose="020B0604020202020204" pitchFamily="34" charset="0"/>
              <a:buChar char="•"/>
            </a:pPr>
            <a:r>
              <a:rPr lang="nl-NL" sz="1600" dirty="0"/>
              <a:t>Wetsartikelen omtrent de communicatie- en zichtbaarheidseisen</a:t>
            </a:r>
            <a:endParaRPr lang="nl-NL" sz="1600" dirty="0">
              <a:ea typeface="Verdana" pitchFamily="34" charset="0"/>
            </a:endParaRPr>
          </a:p>
          <a:p>
            <a:pPr marL="325755" indent="-285750">
              <a:buFont typeface="Arial" panose="020B0604020202020204" pitchFamily="34" charset="0"/>
              <a:buChar char="•"/>
            </a:pPr>
            <a:r>
              <a:rPr lang="nl-NL" sz="1600" dirty="0"/>
              <a:t>Regels voor communicatie en zichtbaarheid:</a:t>
            </a:r>
            <a:endParaRPr lang="nl-NL" sz="1600" dirty="0">
              <a:ea typeface="Verdana" pitchFamily="34" charset="0"/>
            </a:endParaRPr>
          </a:p>
          <a:p>
            <a:pPr marL="974725" lvl="1" indent="-342900">
              <a:buFont typeface="+mj-lt"/>
              <a:buAutoNum type="arabicPeriod"/>
            </a:pPr>
            <a:r>
              <a:rPr lang="nl-NL" sz="1600" dirty="0"/>
              <a:t>Algemene verplichting om duidelijk te laten zien dat de financiering EU afkomstig is. </a:t>
            </a:r>
          </a:p>
          <a:p>
            <a:pPr marL="974725" lvl="1" indent="-342900">
              <a:buFont typeface="+mj-lt"/>
              <a:buAutoNum type="arabicPeriod"/>
            </a:pPr>
            <a:r>
              <a:rPr lang="nl-NL" sz="1600" dirty="0"/>
              <a:t>Geef het EU embleem en de bijhorende financieringsverklaring, waarin de steun van de EU wordt vermeld, correct en prominent weer. </a:t>
            </a:r>
            <a:endParaRPr lang="nl-NL" sz="1600" dirty="0">
              <a:ea typeface="Verdana"/>
            </a:endParaRPr>
          </a:p>
          <a:p>
            <a:pPr marL="974725" lvl="1" indent="-342900">
              <a:buFont typeface="+mj-lt"/>
              <a:buAutoNum type="arabicPeriod"/>
            </a:pPr>
            <a:r>
              <a:rPr lang="nl-NL" sz="1600" dirty="0"/>
              <a:t>Gebruik nauwkeurige en accurate informatie. </a:t>
            </a:r>
          </a:p>
          <a:p>
            <a:pPr marL="974725" lvl="1" indent="-342900">
              <a:buFont typeface="+mj-lt"/>
              <a:buAutoNum type="arabicPeriod"/>
            </a:pPr>
            <a:r>
              <a:rPr lang="nl-NL" sz="1600" dirty="0"/>
              <a:t>Verleen de EU het recht om communicatiemateriaal te gebruiken. </a:t>
            </a:r>
          </a:p>
          <a:p>
            <a:pPr marL="974725" lvl="1" indent="-342900">
              <a:buFont typeface="+mj-lt"/>
              <a:buAutoNum type="arabicPeriod"/>
            </a:pPr>
            <a:r>
              <a:rPr lang="nl-NL" sz="1600" dirty="0"/>
              <a:t>Verwacht korting (financiële vermindering) in het geval van niet-naleving van contractuele verplichtingen. </a:t>
            </a:r>
          </a:p>
          <a:p>
            <a:pPr marL="325755" indent="-285750">
              <a:buFont typeface="Arial" panose="020B0604020202020204" pitchFamily="34" charset="0"/>
              <a:buChar char="•"/>
            </a:pPr>
            <a:r>
              <a:rPr lang="nl-NL" sz="1600" dirty="0"/>
              <a:t>Appendix </a:t>
            </a:r>
            <a:endParaRPr lang="nl-NL" sz="1600" dirty="0">
              <a:ea typeface="Verdana" pitchFamily="34" charset="0"/>
            </a:endParaRPr>
          </a:p>
          <a:p>
            <a:pPr marL="40005"/>
            <a:endParaRPr lang="nl-NL" sz="1600" dirty="0">
              <a:ea typeface="Verdana" pitchFamily="34" charset="0"/>
            </a:endParaRPr>
          </a:p>
        </p:txBody>
      </p:sp>
    </p:spTree>
    <p:extLst>
      <p:ext uri="{BB962C8B-B14F-4D97-AF65-F5344CB8AC3E}">
        <p14:creationId xmlns:p14="http://schemas.microsoft.com/office/powerpoint/2010/main" val="3675843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vert="horz" lIns="91440" tIns="45720" rIns="91440" bIns="45720" rtlCol="0" anchor="t">
            <a:normAutofit/>
          </a:bodyPr>
          <a:lstStyle/>
          <a:p>
            <a:pPr marL="0" indent="0">
              <a:buNone/>
            </a:pPr>
            <a:r>
              <a:rPr lang="nl-NL" sz="1500" b="1" dirty="0"/>
              <a:t>Hoe lang moeten de ontvangers van Uniefinanciering de permanente plaquette / borden / posters op de locatie bewaren?</a:t>
            </a:r>
          </a:p>
          <a:p>
            <a:pPr marL="316230" indent="-316230">
              <a:buFont typeface="Wingdings" pitchFamily="2" charset="2"/>
              <a:buChar char="Ø"/>
            </a:pPr>
            <a:r>
              <a:rPr lang="nl-NL" sz="1500" dirty="0"/>
              <a:t>Over het algemeen moeten de logo’s en financieringsverklaringen een redelijke levensduur hebben, ook in relatie tot het financieringsbedrag en de periode waarin het relevante fysieke object, de infrastructuur of de constructie fysiek bestaat (of indien het werk zelf niet gefinancierd wordt, zolang het gebruikt wordt voor het doel waarvoor de financiering verstrekt werd). </a:t>
            </a:r>
            <a:endParaRPr lang="nl-NL" sz="1500" dirty="0">
              <a:ea typeface="Verdana"/>
            </a:endParaRP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30</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19242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vert="horz" lIns="91440" tIns="45720" rIns="91440" bIns="45720" rtlCol="0" anchor="t">
            <a:normAutofit/>
          </a:bodyPr>
          <a:lstStyle/>
          <a:p>
            <a:pPr marL="0" indent="0">
              <a:buNone/>
            </a:pPr>
            <a:r>
              <a:rPr lang="nl-NL" sz="1500" b="1" dirty="0"/>
              <a:t>Zijn ontvangers van Uniefinanciering vrijgesteld van het aanbrengen van tijdelijke plaquettes / borden in het geval dat het aankopen betreft waar niet aan wordt gewerkt (bijvoorbeeld gekochte gebouwen)?</a:t>
            </a:r>
          </a:p>
          <a:p>
            <a:pPr marL="316230" indent="-316230">
              <a:buFont typeface="Wingdings" pitchFamily="2" charset="2"/>
              <a:buChar char="Ø"/>
            </a:pPr>
            <a:r>
              <a:rPr lang="nl-NL" sz="1500" dirty="0"/>
              <a:t>Alle maatregelen in het HVP moeten de oorsprong erkennen en de zichtbaarheid van de EU-financiering waarborgen. Er is geen minimumdrempel, maar communicatie- en zichtbaarheidsmaatregelen moeten in verhouding staan tot de operatie. </a:t>
            </a:r>
            <a:r>
              <a:rPr lang="nl-NL" sz="1500" dirty="0">
                <a:solidFill>
                  <a:schemeClr val="bg1"/>
                </a:solidFill>
                <a:highlight>
                  <a:srgbClr val="00689A"/>
                </a:highlight>
              </a:rPr>
              <a:t>Dit betreft ook aankopen die zijn gefinancierd met Unie-financiering</a:t>
            </a:r>
            <a:r>
              <a:rPr lang="nl-NL" sz="1500" dirty="0"/>
              <a:t>. </a:t>
            </a:r>
            <a:endParaRPr lang="nl-NL" sz="1500" dirty="0">
              <a:ea typeface="Verdana"/>
            </a:endParaRP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31</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2481368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74904"/>
            <a:ext cx="10923588" cy="3352228"/>
          </a:xfrm>
        </p:spPr>
        <p:txBody>
          <a:bodyPr vert="horz" lIns="91440" tIns="45720" rIns="91440" bIns="45720" rtlCol="0" anchor="t">
            <a:normAutofit/>
          </a:bodyPr>
          <a:lstStyle/>
          <a:p>
            <a:pPr marL="0" indent="0">
              <a:buNone/>
            </a:pPr>
            <a:r>
              <a:rPr lang="nl-NL" sz="1500" b="1" i="1" dirty="0"/>
              <a:t>Voorbeeld: </a:t>
            </a:r>
            <a:r>
              <a:rPr lang="nl-NL" sz="1500" b="1" dirty="0"/>
              <a:t>In het geval van investeringen in energie-efficiëntie in particuliere woningen (bijvoorbeeld vervangen van ramen, warmtepompen, isolatie etc.) waarbij geen sticker meer geplaatst kan worden, hoe kan er dan alsnog worden voldaan aan de zichtbaarheidseisen? </a:t>
            </a:r>
          </a:p>
          <a:p>
            <a:pPr marL="316230" indent="-316230">
              <a:buFont typeface="Wingdings" pitchFamily="2" charset="2"/>
              <a:buChar char="Ø"/>
            </a:pPr>
            <a:r>
              <a:rPr lang="nl-NL" sz="1500" dirty="0"/>
              <a:t>Het kan worden </a:t>
            </a:r>
            <a:r>
              <a:rPr lang="nl-NL" sz="1500" dirty="0">
                <a:solidFill>
                  <a:schemeClr val="bg1"/>
                </a:solidFill>
                <a:highlight>
                  <a:srgbClr val="00689A"/>
                </a:highlight>
              </a:rPr>
              <a:t>gecommuniceerd op de website van de uitvoeringsorganisatie (RVO), met vermelding van  het aantal interventies en eventueel geografische gebieden</a:t>
            </a:r>
            <a:r>
              <a:rPr lang="nl-NL" sz="1500" dirty="0"/>
              <a:t>. </a:t>
            </a:r>
            <a:endParaRPr lang="nl-NL" sz="1500" dirty="0">
              <a:ea typeface="Verdana"/>
            </a:endParaRPr>
          </a:p>
          <a:p>
            <a:pPr marL="316230" indent="-316230">
              <a:buFont typeface="Wingdings" pitchFamily="2" charset="2"/>
              <a:buChar char="Ø"/>
            </a:pPr>
            <a:r>
              <a:rPr lang="nl-NL" sz="1500" dirty="0"/>
              <a:t>Hierbij geldt weer dat het voldoen aan de communicatie- en zichtbaarheidseisen </a:t>
            </a:r>
            <a:r>
              <a:rPr lang="nl-NL" sz="1500" u="sng" dirty="0"/>
              <a:t>in verhouding moet staan tot de operatie</a:t>
            </a:r>
            <a:r>
              <a:rPr lang="nl-NL" sz="1500" dirty="0"/>
              <a:t>, met name wanneer de ontvangers van Uniefinanciering natuurlijke personen, particulieren gebouwen en landgoederen zijn. </a:t>
            </a:r>
            <a:endParaRPr lang="nl-NL" sz="1500" dirty="0">
              <a:ea typeface="Verdana"/>
            </a:endParaRPr>
          </a:p>
          <a:p>
            <a:pPr marL="316230" indent="-316230">
              <a:buFont typeface="Wingdings" pitchFamily="2" charset="2"/>
              <a:buChar char="Ø"/>
            </a:pPr>
            <a:r>
              <a:rPr lang="nl-NL" sz="1500" dirty="0"/>
              <a:t>Er wordt altijd aanbevolen om plaquette, borden, billboards en/of posters te gebruiken om te voldoen aan de communicatie- en zichtbaarheidseisen. </a:t>
            </a:r>
            <a:endParaRPr lang="nl-NL" sz="1500" dirty="0">
              <a:ea typeface="Verdana"/>
            </a:endParaRP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32</a:t>
            </a:fld>
            <a:endParaRPr lang="nl-NL" dirty="0"/>
          </a:p>
        </p:txBody>
      </p:sp>
      <p:sp>
        <p:nvSpPr>
          <p:cNvPr id="8" name="Rectangle 7">
            <a:extLst>
              <a:ext uri="{FF2B5EF4-FFF2-40B4-BE49-F238E27FC236}">
                <a16:creationId xmlns:a16="http://schemas.microsoft.com/office/drawing/2014/main" id="{B7BB1E5E-E6ED-3A1F-9E05-794BEF0786FD}"/>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52418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683695"/>
            <a:ext cx="10923588" cy="4134743"/>
          </a:xfrm>
        </p:spPr>
        <p:txBody>
          <a:bodyPr vert="horz" lIns="91440" tIns="45720" rIns="91440" bIns="45720" rtlCol="0" anchor="t">
            <a:normAutofit/>
          </a:bodyPr>
          <a:lstStyle/>
          <a:p>
            <a:pPr marL="0" indent="0">
              <a:buNone/>
            </a:pPr>
            <a:r>
              <a:rPr lang="nl-NL" sz="1500" b="1" dirty="0"/>
              <a:t>Hoe en waar moet het EU-logo worden weergegeven op zaken als elektronische apparaten, elektrische auto’ of </a:t>
            </a:r>
            <a:r>
              <a:rPr lang="nl-NL" sz="1500" b="1" dirty="0" err="1"/>
              <a:t>solar</a:t>
            </a:r>
            <a:r>
              <a:rPr lang="nl-NL" sz="1500" b="1" dirty="0"/>
              <a:t> systemen die (deels) worden gefinancierd via het HVP?</a:t>
            </a:r>
          </a:p>
          <a:p>
            <a:pPr marL="316230" indent="-316230">
              <a:buFont typeface="Wingdings" pitchFamily="2" charset="2"/>
              <a:buChar char="Ø"/>
            </a:pPr>
            <a:r>
              <a:rPr lang="nl-NL" sz="1500" dirty="0"/>
              <a:t>Het wordt als een goede praktijk beschouwd om de EU-steun op het gesteunde voorwerp zelf te vermelden, maar </a:t>
            </a:r>
            <a:r>
              <a:rPr lang="nl-NL" sz="1500" dirty="0">
                <a:solidFill>
                  <a:schemeClr val="bg1"/>
                </a:solidFill>
                <a:highlight>
                  <a:srgbClr val="00689A"/>
                </a:highlight>
              </a:rPr>
              <a:t>er is geen strikte eis als de ontvangers van Uniefinanciering met andere middelen kan garanderen dat de steun zichtbaar is voor het publiek</a:t>
            </a:r>
            <a:r>
              <a:rPr lang="nl-NL" sz="1500" dirty="0"/>
              <a:t>. Communicatie- en zichtbaarheidsmaatregelen moeten </a:t>
            </a:r>
            <a:r>
              <a:rPr lang="nl-NL" sz="1500" u="sng" dirty="0"/>
              <a:t>in verhouding staan</a:t>
            </a:r>
            <a:r>
              <a:rPr lang="nl-NL" sz="1500" dirty="0"/>
              <a:t> tot de operatie. </a:t>
            </a:r>
            <a:endParaRPr lang="nl-NL" sz="1500" dirty="0">
              <a:ea typeface="Verdana"/>
            </a:endParaRPr>
          </a:p>
          <a:p>
            <a:pPr marL="316230" indent="-316230">
              <a:buFont typeface="Wingdings" pitchFamily="2" charset="2"/>
              <a:buChar char="Ø"/>
            </a:pPr>
            <a:r>
              <a:rPr lang="nl-NL" sz="1500" dirty="0"/>
              <a:t>Zoals uitgezet in artikel 34(2) en artikel 10.2(b) zijn </a:t>
            </a:r>
            <a:r>
              <a:rPr lang="nl-NL" sz="1500" dirty="0">
                <a:solidFill>
                  <a:schemeClr val="bg1"/>
                </a:solidFill>
                <a:highlight>
                  <a:srgbClr val="00689A"/>
                </a:highlight>
              </a:rPr>
              <a:t>de ontvangers van Uniefinanciering van de middelen verplicht om de EU-financiering te erkennen en zichtbaar te maken</a:t>
            </a:r>
            <a:r>
              <a:rPr lang="nl-NL" sz="1500" dirty="0"/>
              <a:t>.</a:t>
            </a:r>
            <a:r>
              <a:rPr lang="nl-NL" sz="1500" dirty="0">
                <a:solidFill>
                  <a:schemeClr val="bg1"/>
                </a:solidFill>
              </a:rPr>
              <a:t> </a:t>
            </a:r>
            <a:r>
              <a:rPr lang="nl-NL" sz="1500" dirty="0"/>
              <a:t>Het is een verplichting voor de lidstaten om ervoor te zorgen dat ontvangers van Uniefinanciering zich bewust zijn van deze verplichting en zich eraan houden. </a:t>
            </a:r>
            <a:endParaRPr lang="nl-NL" sz="1500" dirty="0">
              <a:ea typeface="Verdana"/>
            </a:endParaRPr>
          </a:p>
          <a:p>
            <a:pPr marL="316230" indent="-316230">
              <a:buFont typeface="Wingdings" pitchFamily="2" charset="2"/>
              <a:buChar char="Ø"/>
            </a:pPr>
            <a:r>
              <a:rPr lang="nl-NL" sz="1500" dirty="0"/>
              <a:t>Ontvangers van Uniefinanciering moeten goed weten dat ze EU-steun hebben gekregen, bijvoorbeeld door; een duidelijke en zichtbare vermelding op aanvraag- en goedkeuringsdocument, een vermelding naar de website van het HVP etc. </a:t>
            </a:r>
            <a:endParaRPr lang="nl-NL" sz="1500" dirty="0">
              <a:ea typeface="Verdana"/>
            </a:endParaRPr>
          </a:p>
          <a:p>
            <a:pPr marL="0" indent="0">
              <a:buNone/>
            </a:pPr>
            <a:endParaRPr lang="nl-NL" sz="1500" dirty="0"/>
          </a:p>
          <a:p>
            <a:pPr marL="0" indent="0">
              <a:buNone/>
            </a:pPr>
            <a:endParaRPr lang="nl-NL" sz="1500"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33</a:t>
            </a:fld>
            <a:endParaRPr lang="nl-NL" dirty="0"/>
          </a:p>
        </p:txBody>
      </p:sp>
      <p:sp>
        <p:nvSpPr>
          <p:cNvPr id="8" name="Rectangle 7">
            <a:extLst>
              <a:ext uri="{FF2B5EF4-FFF2-40B4-BE49-F238E27FC236}">
                <a16:creationId xmlns:a16="http://schemas.microsoft.com/office/drawing/2014/main" id="{504A881B-8F8A-702D-660C-486045F06D84}"/>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404382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6704"/>
            <a:ext cx="10923588" cy="4665746"/>
          </a:xfrm>
        </p:spPr>
        <p:txBody>
          <a:bodyPr vert="horz" lIns="91440" tIns="45720" rIns="91440" bIns="45720" rtlCol="0" anchor="t">
            <a:normAutofit/>
          </a:bodyPr>
          <a:lstStyle/>
          <a:p>
            <a:pPr marL="0" indent="0">
              <a:buNone/>
            </a:pPr>
            <a:r>
              <a:rPr lang="nl-NL" sz="1500" b="1" i="1" dirty="0"/>
              <a:t>Voorbeeld:</a:t>
            </a:r>
            <a:r>
              <a:rPr lang="nl-NL" sz="1500" b="1" dirty="0"/>
              <a:t> het HVP introduceert nieuwe schoolboeken die scholen moeten aanschaffen voor leerlingen. Het Ministerie van Onderwijs, Cultuur en Wetenschap is verantwoordelijk voor deze investering, maar het proces is ingewikkelder. Het ministerie geeft een bepaald bedrag aan de scholen en zij beslissen hoeveel schoolboeken er uiteindelijk moeten worden gekocht. Dit betekent dat het uiteindelijke aantal boeken nog niet bekend is. Deze schoolboeken zijn al gepubliceerd en bedrukt en bevatten geen EU financieringsverklaring. Is het nodig om stickers met het EU-embleem aan te schaffen om op elk leerboek te plakken of het mogelijk om een poster af te drukken met informatie over het HVP en deze ergens op een zichtbare plek op een school te hangen?*</a:t>
            </a:r>
          </a:p>
          <a:p>
            <a:pPr>
              <a:buFont typeface="Wingdings" pitchFamily="2" charset="2"/>
              <a:buChar char="Ø"/>
            </a:pPr>
            <a:r>
              <a:rPr lang="nl-NL" sz="1500" dirty="0">
                <a:solidFill>
                  <a:schemeClr val="bg1"/>
                </a:solidFill>
                <a:highlight>
                  <a:srgbClr val="00689A"/>
                </a:highlight>
              </a:rPr>
              <a:t>Communicatie- en zichtbaarheidsmaatregelen moeten in verhouding staan tot de operatie</a:t>
            </a:r>
            <a:r>
              <a:rPr lang="nl-NL" sz="1500" dirty="0"/>
              <a:t>. Op basis van het bovengenoemde voorbeeld is de optie van een poster met informatie over het HVP (inclusief het EU-embleem en de bijhorende financieringsverklaring) ophangen in school een redelijke benadering om te voldoen aan de zichtbaarheidseisen. </a:t>
            </a:r>
          </a:p>
          <a:p>
            <a:pPr marL="0" indent="0">
              <a:buNone/>
            </a:pPr>
            <a:endParaRPr lang="nl-NL" sz="1500" dirty="0"/>
          </a:p>
          <a:p>
            <a:pPr marL="0" indent="0">
              <a:buNone/>
            </a:pPr>
            <a:r>
              <a:rPr lang="nl-NL" sz="1500" i="1" dirty="0"/>
              <a:t>*Dit voorbeeld is niet afkomstig uit Nederlandse context, maar kan wel als inspiratie dienen voor toepassing in vergelijkbare situaties. </a:t>
            </a:r>
          </a:p>
          <a:p>
            <a:pPr marL="0" indent="0">
              <a:buNone/>
            </a:pPr>
            <a:endParaRPr lang="nl-NL" sz="1500"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34</a:t>
            </a:fld>
            <a:endParaRPr lang="nl-NL" dirty="0"/>
          </a:p>
        </p:txBody>
      </p:sp>
      <p:sp>
        <p:nvSpPr>
          <p:cNvPr id="7" name="Rectangle 6">
            <a:extLst>
              <a:ext uri="{FF2B5EF4-FFF2-40B4-BE49-F238E27FC236}">
                <a16:creationId xmlns:a16="http://schemas.microsoft.com/office/drawing/2014/main" id="{7162F9AC-E778-6EE5-D818-8B79EE541A29}"/>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95637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6704"/>
            <a:ext cx="10923588" cy="4665746"/>
          </a:xfrm>
        </p:spPr>
        <p:txBody>
          <a:bodyPr vert="horz" lIns="91440" tIns="45720" rIns="91440" bIns="45720" rtlCol="0" anchor="t">
            <a:normAutofit/>
          </a:bodyPr>
          <a:lstStyle/>
          <a:p>
            <a:pPr marL="0" indent="0">
              <a:buNone/>
            </a:pPr>
            <a:r>
              <a:rPr lang="nl-NL" sz="1500" b="1" dirty="0"/>
              <a:t>Moeten ontvangers van Uniefinanciering ook met terugwerkende kracht (d.w.z. in het geval van financiering die al is afgerond) voldoen aan de communicatie- en zichtbaarheidseisen van het HVP?</a:t>
            </a:r>
          </a:p>
          <a:p>
            <a:pPr marL="316230" indent="-316230">
              <a:buFont typeface="Wingdings" pitchFamily="2" charset="2"/>
              <a:buChar char="Ø"/>
            </a:pPr>
            <a:r>
              <a:rPr lang="nl-NL" sz="1500" dirty="0"/>
              <a:t>De verordening van het HVF voorziet de mogelijkheid om projecten vanaf februari 2020 op te nemen in het HVP. </a:t>
            </a:r>
            <a:r>
              <a:rPr lang="nl-NL" sz="1500" dirty="0">
                <a:solidFill>
                  <a:schemeClr val="bg1"/>
                </a:solidFill>
                <a:highlight>
                  <a:srgbClr val="00689A"/>
                </a:highlight>
              </a:rPr>
              <a:t>Voor deze maatregelen wordt echter geen afwijking toegestaan van de minimumeisen inzake zichtbaarheid en communicatie-eisen, die (ook met terugwerkende kracht) van toepassing zijn vanaf de inwerkingtreding van de financieringsovereenkomst. </a:t>
            </a:r>
            <a:endParaRPr lang="nl-NL" sz="1500" dirty="0">
              <a:solidFill>
                <a:schemeClr val="bg1"/>
              </a:solidFill>
              <a:highlight>
                <a:srgbClr val="00689A"/>
              </a:highlight>
              <a:ea typeface="Verdana"/>
            </a:endParaRPr>
          </a:p>
          <a:p>
            <a:pPr marL="316230" indent="-316230">
              <a:buFont typeface="Wingdings" pitchFamily="2" charset="2"/>
              <a:buChar char="Ø"/>
            </a:pPr>
            <a:r>
              <a:rPr lang="nl-NL" sz="1500" dirty="0"/>
              <a:t>Zie slide ‘</a:t>
            </a:r>
            <a:r>
              <a:rPr lang="nl-NL" sz="1500" dirty="0">
                <a:solidFill>
                  <a:schemeClr val="bg1"/>
                </a:solidFill>
                <a:hlinkClick r:id="rId3" action="ppaction://hlinksldjump"/>
              </a:rPr>
              <a:t>verwachtingen afgeronde en lopende/nog te starten maatregelen</a:t>
            </a:r>
            <a:r>
              <a:rPr lang="nl-NL" sz="1500" dirty="0"/>
              <a:t>' voor verdere toelichting</a:t>
            </a:r>
            <a:r>
              <a:rPr lang="nl-NL" sz="1500" dirty="0">
                <a:solidFill>
                  <a:schemeClr val="bg1"/>
                </a:solidFill>
              </a:rPr>
              <a:t>. </a:t>
            </a:r>
            <a:endParaRPr lang="nl-NL" sz="1500" dirty="0">
              <a:solidFill>
                <a:schemeClr val="bg1"/>
              </a:solidFill>
              <a:ea typeface="Verdana"/>
            </a:endParaRPr>
          </a:p>
          <a:p>
            <a:pPr marL="316230" indent="-316230">
              <a:buFont typeface="Wingdings" pitchFamily="2" charset="2"/>
              <a:buChar char="Ø"/>
            </a:pPr>
            <a:r>
              <a:rPr lang="nl-NL" sz="1500" dirty="0"/>
              <a:t>Communicatie- en zichtbaarheidsmaatregelen moeten in verhouding staan tot de desbetreffende actie/maatregel. Denk hierbij goed na wat een juiste oplossing zou zijn voor jouw situatie. </a:t>
            </a: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35</a:t>
            </a:fld>
            <a:endParaRPr lang="nl-NL" dirty="0"/>
          </a:p>
        </p:txBody>
      </p:sp>
      <p:sp>
        <p:nvSpPr>
          <p:cNvPr id="7" name="Rectangle 6">
            <a:extLst>
              <a:ext uri="{FF2B5EF4-FFF2-40B4-BE49-F238E27FC236}">
                <a16:creationId xmlns:a16="http://schemas.microsoft.com/office/drawing/2014/main" id="{38FE6E69-2141-23DB-3B0E-C11373250F0F}"/>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42161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6704"/>
            <a:ext cx="10923588" cy="4665746"/>
          </a:xfrm>
        </p:spPr>
        <p:txBody>
          <a:bodyPr vert="horz" lIns="91440" tIns="45720" rIns="91440" bIns="45720" rtlCol="0" anchor="t">
            <a:normAutofit/>
          </a:bodyPr>
          <a:lstStyle/>
          <a:p>
            <a:pPr marL="0" indent="0">
              <a:spcBef>
                <a:spcPts val="600"/>
              </a:spcBef>
              <a:buNone/>
            </a:pPr>
            <a:r>
              <a:rPr lang="nl-NL" sz="1500" b="1" dirty="0"/>
              <a:t>Wat als een ontvanger van Uniefinanciering financiering heeft ontvangen van meerdere EU programma’s? Moeten zij voor elk programma het EU-embleem en de financieringsverklaring tonen, of is een weergave voldoende?</a:t>
            </a:r>
          </a:p>
          <a:p>
            <a:pPr marL="0" indent="0">
              <a:spcBef>
                <a:spcPts val="600"/>
              </a:spcBef>
              <a:buNone/>
            </a:pPr>
            <a:r>
              <a:rPr lang="nl-NL" sz="1500" dirty="0"/>
              <a:t>Door gebruik te maken van de institutionele EU-financieringsverklaring is het niet nodig om meerdere EU-financieringsbronnen te benadrukken. </a:t>
            </a:r>
            <a:r>
              <a:rPr lang="nl-NL" sz="1500" dirty="0" err="1"/>
              <a:t>Één</a:t>
            </a:r>
            <a:r>
              <a:rPr lang="nl-NL" sz="1500" dirty="0"/>
              <a:t> digitale vermelding, fysiek bord of plaquette met het EU-embleem en de financieringsverklaring is voldoende. Hiermee worden de volgende opties bedoeld en kunnen </a:t>
            </a:r>
            <a:r>
              <a:rPr lang="nl-NL" sz="1500" dirty="0">
                <a:hlinkClick r:id="rId3"/>
              </a:rPr>
              <a:t>hier</a:t>
            </a:r>
            <a:r>
              <a:rPr lang="nl-NL" sz="1500" dirty="0"/>
              <a:t> gedownload worden (kies degene die relevant is voor jouw project): </a:t>
            </a:r>
          </a:p>
          <a:p>
            <a:pPr marL="0" indent="0">
              <a:spcBef>
                <a:spcPts val="600"/>
              </a:spcBef>
              <a:buNone/>
            </a:pPr>
            <a:endParaRPr lang="nl-NL" sz="1500" dirty="0"/>
          </a:p>
          <a:p>
            <a:pPr marL="0" indent="0">
              <a:spcBef>
                <a:spcPts val="600"/>
              </a:spcBef>
              <a:buNone/>
            </a:pPr>
            <a:endParaRPr lang="nl-NL" sz="1500" dirty="0"/>
          </a:p>
          <a:p>
            <a:pPr marL="0" indent="0">
              <a:spcBef>
                <a:spcPts val="600"/>
              </a:spcBef>
              <a:buNone/>
            </a:pPr>
            <a:endParaRPr lang="nl-NL" sz="1500" dirty="0"/>
          </a:p>
          <a:p>
            <a:pPr marL="0" indent="0">
              <a:spcBef>
                <a:spcPts val="600"/>
              </a:spcBef>
              <a:buNone/>
            </a:pPr>
            <a:endParaRPr lang="nl-NL" sz="1500" dirty="0"/>
          </a:p>
          <a:p>
            <a:pPr marL="0" indent="0">
              <a:spcBef>
                <a:spcPts val="600"/>
              </a:spcBef>
              <a:buNone/>
            </a:pPr>
            <a:endParaRPr lang="nl-NL" sz="1500" dirty="0"/>
          </a:p>
          <a:p>
            <a:pPr marL="0" indent="0">
              <a:spcBef>
                <a:spcPts val="600"/>
              </a:spcBef>
              <a:buNone/>
            </a:pPr>
            <a:r>
              <a:rPr lang="nl-NL" sz="1500" i="1" dirty="0" err="1"/>
              <a:t>Note</a:t>
            </a:r>
            <a:r>
              <a:rPr lang="nl-NL" sz="1500" i="1" dirty="0"/>
              <a:t>: de institutionele EU-financieringsverklaring van de EU biedt </a:t>
            </a:r>
            <a:r>
              <a:rPr lang="nl-NL" sz="1500" i="1" u="sng" dirty="0"/>
              <a:t>wel</a:t>
            </a:r>
            <a:r>
              <a:rPr lang="nl-NL" sz="1500" i="1" dirty="0"/>
              <a:t> de optie “medegefinancierd door”, in tegenstelling tot de HVF </a:t>
            </a:r>
            <a:r>
              <a:rPr lang="nl-NL" sz="1500" i="1" dirty="0" err="1"/>
              <a:t>NextGenerationEU</a:t>
            </a:r>
            <a:r>
              <a:rPr lang="nl-NL" sz="1500" i="1" dirty="0"/>
              <a:t> financieringsverklaring. Het bovenstaande logo mag </a:t>
            </a:r>
            <a:r>
              <a:rPr lang="nl-NL" sz="1500" i="1" u="sng" dirty="0"/>
              <a:t>uitsluitend</a:t>
            </a:r>
            <a:r>
              <a:rPr lang="nl-NL" sz="1500" i="1" dirty="0"/>
              <a:t> gebruikt worden in gevallen waarbij financiering vanuit meerdere EU-programma’s bij een maatregel of project betrokken is. Zijn er meerdere partijen betrokken bij een maatregel/project maar betreffen dit geen EU programma’s? Ga dan naar slide ’</a:t>
            </a:r>
            <a:r>
              <a:rPr lang="nl-NL" sz="1500" i="1" dirty="0">
                <a:hlinkClick r:id="rId4"/>
              </a:rPr>
              <a:t>Is er een optie ‘Mede-gefinancierd door de Europese Unie – NextGeneration EU’ als een project (of een deel ervan) ook wordt gefinancierd uit de nationale begroting of door andere partners?’</a:t>
            </a:r>
            <a:endParaRPr lang="nl-NL" sz="1500" i="1" dirty="0"/>
          </a:p>
          <a:p>
            <a:pPr marL="0" indent="0">
              <a:spcBef>
                <a:spcPts val="600"/>
              </a:spcBef>
              <a:buNone/>
            </a:pPr>
            <a:endParaRPr lang="nl-NL" sz="1500" dirty="0"/>
          </a:p>
          <a:p>
            <a:pPr marL="0" indent="0">
              <a:spcBef>
                <a:spcPts val="600"/>
              </a:spcBef>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36</a:t>
            </a:fld>
            <a:endParaRPr lang="nl-NL" dirty="0"/>
          </a:p>
        </p:txBody>
      </p:sp>
      <p:pic>
        <p:nvPicPr>
          <p:cNvPr id="4" name="Picture 3">
            <a:extLst>
              <a:ext uri="{FF2B5EF4-FFF2-40B4-BE49-F238E27FC236}">
                <a16:creationId xmlns:a16="http://schemas.microsoft.com/office/drawing/2014/main" id="{CFBACCE0-CDAD-02E3-3C85-E926E3A5A099}"/>
              </a:ext>
            </a:extLst>
          </p:cNvPr>
          <p:cNvPicPr>
            <a:picLocks noChangeAspect="1"/>
          </p:cNvPicPr>
          <p:nvPr/>
        </p:nvPicPr>
        <p:blipFill>
          <a:blip r:embed="rId5"/>
          <a:stretch>
            <a:fillRect/>
          </a:stretch>
        </p:blipFill>
        <p:spPr>
          <a:xfrm>
            <a:off x="802993" y="3560885"/>
            <a:ext cx="3382841" cy="709074"/>
          </a:xfrm>
          <a:prstGeom prst="rect">
            <a:avLst/>
          </a:prstGeom>
        </p:spPr>
      </p:pic>
      <p:pic>
        <p:nvPicPr>
          <p:cNvPr id="5" name="Picture 4">
            <a:extLst>
              <a:ext uri="{FF2B5EF4-FFF2-40B4-BE49-F238E27FC236}">
                <a16:creationId xmlns:a16="http://schemas.microsoft.com/office/drawing/2014/main" id="{5F727356-7D85-A086-8A38-5521AEE98E1C}"/>
              </a:ext>
            </a:extLst>
          </p:cNvPr>
          <p:cNvPicPr>
            <a:picLocks noChangeAspect="1"/>
          </p:cNvPicPr>
          <p:nvPr/>
        </p:nvPicPr>
        <p:blipFill>
          <a:blip r:embed="rId6"/>
          <a:stretch>
            <a:fillRect/>
          </a:stretch>
        </p:blipFill>
        <p:spPr>
          <a:xfrm>
            <a:off x="5075908" y="3558677"/>
            <a:ext cx="3979985" cy="711282"/>
          </a:xfrm>
          <a:prstGeom prst="rect">
            <a:avLst/>
          </a:prstGeom>
        </p:spPr>
      </p:pic>
      <p:sp>
        <p:nvSpPr>
          <p:cNvPr id="9" name="Rectangle 8">
            <a:extLst>
              <a:ext uri="{FF2B5EF4-FFF2-40B4-BE49-F238E27FC236}">
                <a16:creationId xmlns:a16="http://schemas.microsoft.com/office/drawing/2014/main" id="{92E48170-F00E-23EC-69A2-4ABA1F1E34F2}"/>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72463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6704"/>
            <a:ext cx="10923588" cy="2418267"/>
          </a:xfrm>
        </p:spPr>
        <p:txBody>
          <a:bodyPr vert="horz" lIns="91440" tIns="45720" rIns="91440" bIns="45720" rtlCol="0" anchor="t">
            <a:normAutofit/>
          </a:bodyPr>
          <a:lstStyle/>
          <a:p>
            <a:pPr marL="0" indent="0">
              <a:spcBef>
                <a:spcPts val="600"/>
              </a:spcBef>
              <a:buNone/>
            </a:pPr>
            <a:r>
              <a:rPr lang="nl-NL" sz="1500" b="1" dirty="0"/>
              <a:t>Wat als een ontvanger van Uniefinanciering heeft ontvangen voor meer dan één project? Moet de ontvanger van Uniefinanciering het EU-embleem en financieringsverklaring voor elk project/maatregel tonen?</a:t>
            </a:r>
          </a:p>
          <a:p>
            <a:pPr marL="0" indent="0">
              <a:spcBef>
                <a:spcPts val="600"/>
              </a:spcBef>
              <a:buNone/>
            </a:pPr>
            <a:r>
              <a:rPr lang="nl-NL" sz="1500" dirty="0"/>
              <a:t>De zichtbaarheid van de EU moet voor </a:t>
            </a:r>
            <a:r>
              <a:rPr lang="nl-NL" sz="1500" dirty="0">
                <a:solidFill>
                  <a:schemeClr val="bg1"/>
                </a:solidFill>
                <a:highlight>
                  <a:srgbClr val="00689A"/>
                </a:highlight>
              </a:rPr>
              <a:t>elk gesteund project/maatregel</a:t>
            </a:r>
            <a:r>
              <a:rPr lang="nl-NL" sz="1500" dirty="0"/>
              <a:t> worden gewaarborgd door het duidelijk en correct gebruik van het EU-embleem en de financieringsverklaring. </a:t>
            </a:r>
          </a:p>
          <a:p>
            <a:pPr marL="0" indent="0">
              <a:spcBef>
                <a:spcPts val="600"/>
              </a:spcBef>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37</a:t>
            </a:fld>
            <a:endParaRPr lang="nl-NL" dirty="0"/>
          </a:p>
        </p:txBody>
      </p:sp>
      <p:sp>
        <p:nvSpPr>
          <p:cNvPr id="9" name="Rectangle 8">
            <a:extLst>
              <a:ext uri="{FF2B5EF4-FFF2-40B4-BE49-F238E27FC236}">
                <a16:creationId xmlns:a16="http://schemas.microsoft.com/office/drawing/2014/main" id="{92E48170-F00E-23EC-69A2-4ABA1F1E34F2}"/>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18324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07338"/>
            <a:ext cx="10923588" cy="4755007"/>
          </a:xfrm>
        </p:spPr>
        <p:txBody>
          <a:bodyPr>
            <a:normAutofit/>
          </a:bodyPr>
          <a:lstStyle/>
          <a:p>
            <a:pPr marL="0" indent="0">
              <a:spcBef>
                <a:spcPts val="600"/>
              </a:spcBef>
              <a:buNone/>
            </a:pPr>
            <a:r>
              <a:rPr lang="nl-NL" sz="1500" b="1" dirty="0"/>
              <a:t>Geldt deze verplichting ook voor algemene promotie- en communicatieactiviteiten door nationale autoriteiten (gemeentes, provincies, RVO, NVWA etc.)?</a:t>
            </a:r>
          </a:p>
          <a:p>
            <a:pPr marL="0" indent="0">
              <a:spcBef>
                <a:spcPts val="600"/>
              </a:spcBef>
              <a:buNone/>
            </a:pPr>
            <a:r>
              <a:rPr lang="nl-NL" sz="1500" dirty="0"/>
              <a:t>Ook in algemene promotie- en communicatieactiviteiten van nationale autoriteiten dient de steun van de EU erkent te worden. </a:t>
            </a:r>
            <a:r>
              <a:rPr lang="en-NL" sz="1500" dirty="0"/>
              <a:t>De regels omtrent communicatie en zichtbaarheid gelden voor </a:t>
            </a:r>
            <a:r>
              <a:rPr lang="en-NL" sz="1500" dirty="0">
                <a:solidFill>
                  <a:schemeClr val="bg1"/>
                </a:solidFill>
                <a:highlight>
                  <a:srgbClr val="00689A"/>
                </a:highlight>
              </a:rPr>
              <a:t>iedereen die EU-financiering ontvangt, de lidstaten en uitvoerende instanties.</a:t>
            </a:r>
            <a:r>
              <a:rPr lang="en-NL" sz="1500" dirty="0"/>
              <a:t> </a:t>
            </a:r>
            <a:endParaRPr lang="nl-NL" sz="1500" b="1" dirty="0"/>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38</a:t>
            </a:fld>
            <a:endParaRPr lang="nl-NL" dirty="0"/>
          </a:p>
        </p:txBody>
      </p:sp>
      <p:sp>
        <p:nvSpPr>
          <p:cNvPr id="7" name="Rectangle 6">
            <a:extLst>
              <a:ext uri="{FF2B5EF4-FFF2-40B4-BE49-F238E27FC236}">
                <a16:creationId xmlns:a16="http://schemas.microsoft.com/office/drawing/2014/main" id="{75EE7094-1353-5373-A1D4-0C5CFD0BB712}"/>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1235428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14061"/>
            <a:ext cx="10923588" cy="4755007"/>
          </a:xfrm>
        </p:spPr>
        <p:txBody>
          <a:bodyPr>
            <a:normAutofit/>
          </a:bodyPr>
          <a:lstStyle/>
          <a:p>
            <a:pPr marL="0" indent="0">
              <a:buNone/>
            </a:pPr>
            <a:r>
              <a:rPr lang="nl-NL" sz="1500" b="1" i="1" dirty="0"/>
              <a:t>Voorbeeld: </a:t>
            </a:r>
            <a:r>
              <a:rPr lang="nl-NL" sz="1500" b="1" dirty="0"/>
              <a:t>In het geval dat het niet mogelijk is om de financieringsverklaring in een document te plaatsen (bijv. ”Lokale Huisvestingsstrategie”), zou het dan voldoende zijn om een vermelding te plaatsen op de website van de gemeente die de strategie uitvoert, met een verwijzing naar het document dat is opgesteld met HVF financiering?</a:t>
            </a:r>
          </a:p>
          <a:p>
            <a:pPr>
              <a:buFont typeface="Wingdings" pitchFamily="2" charset="2"/>
              <a:buChar char="Ø"/>
            </a:pPr>
            <a:r>
              <a:rPr lang="nl-NL" sz="1500" dirty="0"/>
              <a:t>Als er een indicatie is van financiering, </a:t>
            </a:r>
            <a:r>
              <a:rPr lang="nl-NL" sz="1500" dirty="0">
                <a:solidFill>
                  <a:schemeClr val="bg1"/>
                </a:solidFill>
                <a:highlight>
                  <a:srgbClr val="00689A"/>
                </a:highlight>
              </a:rPr>
              <a:t>is het verplicht om het EU embleem en de financieringsverklaring op gelijke gronden in dit document te vermelden</a:t>
            </a:r>
            <a:r>
              <a:rPr lang="nl-NL" sz="1500" dirty="0"/>
              <a:t>. Een mogelijke oplossing is het toevoegen van een voorblad aan een bestaand document met daarop de betreffende logo’s, emblemen en financieringsverklaringen. </a:t>
            </a:r>
          </a:p>
          <a:p>
            <a:pPr>
              <a:buFont typeface="Wingdings" pitchFamily="2" charset="2"/>
              <a:buChar char="Ø"/>
            </a:pPr>
            <a:r>
              <a:rPr lang="nl-NL" sz="1500" dirty="0"/>
              <a:t>In het geval dat het niet mogelijk is om een bestaand document aan te passen, moet het </a:t>
            </a:r>
            <a:r>
              <a:rPr lang="nl-NL" sz="1500" dirty="0">
                <a:solidFill>
                  <a:schemeClr val="bg1"/>
                </a:solidFill>
                <a:highlight>
                  <a:srgbClr val="00689A"/>
                </a:highlight>
              </a:rPr>
              <a:t>document duidelijk gepaard gaan met een financieringsverklaring</a:t>
            </a:r>
            <a:r>
              <a:rPr lang="nl-NL" sz="1500" dirty="0"/>
              <a:t>, bijvoorbeeld op plaatsen waar het document gedownload kan worden. </a:t>
            </a:r>
          </a:p>
          <a:p>
            <a:pPr>
              <a:buFont typeface="Wingdings" pitchFamily="2" charset="2"/>
              <a:buChar char="Ø"/>
            </a:pPr>
            <a:r>
              <a:rPr lang="nl-NL" sz="1500" dirty="0"/>
              <a:t>Andere communicatie over het financieringsprogramma moet ook verwijzen naar de EU-financiering, bijvoorbeeld de website die het project beschrijft, informatiebladen of andere relevante communicatie. </a:t>
            </a:r>
          </a:p>
          <a:p>
            <a:pPr marL="0" indent="0">
              <a:buNone/>
            </a:pPr>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39</a:t>
            </a:fld>
            <a:endParaRPr lang="nl-NL" dirty="0"/>
          </a:p>
        </p:txBody>
      </p:sp>
      <p:sp>
        <p:nvSpPr>
          <p:cNvPr id="7" name="Rectangle 6">
            <a:extLst>
              <a:ext uri="{FF2B5EF4-FFF2-40B4-BE49-F238E27FC236}">
                <a16:creationId xmlns:a16="http://schemas.microsoft.com/office/drawing/2014/main" id="{75EE7094-1353-5373-A1D4-0C5CFD0BB712}"/>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11675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634206" y="614014"/>
            <a:ext cx="10923588" cy="821810"/>
          </a:xfrm>
        </p:spPr>
        <p:txBody>
          <a:bodyPr>
            <a:normAutofit/>
          </a:bodyPr>
          <a:lstStyle/>
          <a:p>
            <a:r>
              <a:rPr lang="nl-NL" sz="2500" dirty="0"/>
              <a:t>Herstel- en Veerkrachtfaciliteit - </a:t>
            </a:r>
            <a:r>
              <a:rPr lang="nl-NL" sz="2500" dirty="0" err="1"/>
              <a:t>NextGenerationEU</a:t>
            </a:r>
            <a:br>
              <a:rPr lang="nl-NL" sz="2800" dirty="0"/>
            </a:br>
            <a:r>
              <a:rPr lang="nl-NL" sz="1400" dirty="0">
                <a:solidFill>
                  <a:schemeClr val="tx1"/>
                </a:solidFill>
              </a:rPr>
              <a:t>Bron: Staat van de Unie 2021, 15 september, door Ursula </a:t>
            </a:r>
            <a:r>
              <a:rPr lang="nl-NL" sz="1400" dirty="0" err="1">
                <a:solidFill>
                  <a:schemeClr val="tx1"/>
                </a:solidFill>
              </a:rPr>
              <a:t>von</a:t>
            </a:r>
            <a:r>
              <a:rPr lang="nl-NL" sz="1400" dirty="0">
                <a:solidFill>
                  <a:schemeClr val="tx1"/>
                </a:solidFill>
              </a:rPr>
              <a:t> der Leyen</a:t>
            </a:r>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a:t>
            </a:fld>
            <a:endParaRPr lang="nl-NL" dirty="0"/>
          </a:p>
        </p:txBody>
      </p:sp>
      <p:pic>
        <p:nvPicPr>
          <p:cNvPr id="13" name="Picture 12" descr="A diagram of a number of people&#10;&#10;Description automatically generated with medium confidence">
            <a:extLst>
              <a:ext uri="{FF2B5EF4-FFF2-40B4-BE49-F238E27FC236}">
                <a16:creationId xmlns:a16="http://schemas.microsoft.com/office/drawing/2014/main" id="{7E5AD13C-79B5-7AB5-0010-5F69513D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57" y="2878827"/>
            <a:ext cx="7310581" cy="3202411"/>
          </a:xfrm>
          <a:prstGeom prst="rect">
            <a:avLst/>
          </a:prstGeom>
          <a:ln>
            <a:noFill/>
          </a:ln>
        </p:spPr>
      </p:pic>
      <p:sp>
        <p:nvSpPr>
          <p:cNvPr id="4" name="TextBox 3">
            <a:extLst>
              <a:ext uri="{FF2B5EF4-FFF2-40B4-BE49-F238E27FC236}">
                <a16:creationId xmlns:a16="http://schemas.microsoft.com/office/drawing/2014/main" id="{821EA145-75FE-947B-2B8B-D163AD29738D}"/>
              </a:ext>
            </a:extLst>
          </p:cNvPr>
          <p:cNvSpPr txBox="1"/>
          <p:nvPr/>
        </p:nvSpPr>
        <p:spPr>
          <a:xfrm>
            <a:off x="709157" y="1435824"/>
            <a:ext cx="10923588" cy="1477328"/>
          </a:xfrm>
          <a:prstGeom prst="rect">
            <a:avLst/>
          </a:prstGeom>
          <a:solidFill>
            <a:schemeClr val="bg2">
              <a:lumMod val="90000"/>
            </a:schemeClr>
          </a:solidFill>
          <a:ln>
            <a:solidFill>
              <a:schemeClr val="bg2">
                <a:lumMod val="90000"/>
              </a:schemeClr>
            </a:solidFill>
          </a:ln>
        </p:spPr>
        <p:txBody>
          <a:bodyPr wrap="square" lIns="91440" tIns="45720" rIns="91440" bIns="45720" rtlCol="0" anchor="t">
            <a:spAutoFit/>
          </a:bodyPr>
          <a:lstStyle/>
          <a:p>
            <a:pPr>
              <a:tabLst>
                <a:tab pos="1196975" algn="l"/>
              </a:tabLst>
            </a:pPr>
            <a:r>
              <a:rPr lang="en-NL" sz="1500" dirty="0"/>
              <a:t>De </a:t>
            </a:r>
            <a:r>
              <a:rPr lang="en-NL" sz="1500" dirty="0" err="1"/>
              <a:t>Herstel</a:t>
            </a:r>
            <a:r>
              <a:rPr lang="en-NL" sz="1500" dirty="0"/>
              <a:t>- </a:t>
            </a:r>
            <a:r>
              <a:rPr lang="en-NL" sz="1500" dirty="0" err="1"/>
              <a:t>en</a:t>
            </a:r>
            <a:r>
              <a:rPr lang="en-NL" sz="1500" dirty="0"/>
              <a:t> </a:t>
            </a:r>
            <a:r>
              <a:rPr lang="en-NL" sz="1500" dirty="0" err="1"/>
              <a:t>Veerkrachtfaciliteit</a:t>
            </a:r>
            <a:r>
              <a:rPr lang="en-NL" sz="1500" dirty="0"/>
              <a:t> (HVF) is </a:t>
            </a:r>
            <a:r>
              <a:rPr lang="en-NL" sz="1500" dirty="0" err="1"/>
              <a:t>een</a:t>
            </a:r>
            <a:r>
              <a:rPr lang="en-NL" sz="1500" dirty="0"/>
              <a:t> </a:t>
            </a:r>
            <a:r>
              <a:rPr lang="en-NL" sz="1500" dirty="0" err="1"/>
              <a:t>tijdelijk</a:t>
            </a:r>
            <a:r>
              <a:rPr lang="en-NL" sz="1500" dirty="0"/>
              <a:t> instrument </a:t>
            </a:r>
            <a:r>
              <a:rPr lang="en-NL" sz="1500" dirty="0" err="1"/>
              <a:t>dat</a:t>
            </a:r>
            <a:r>
              <a:rPr lang="en-NL" sz="1500" dirty="0"/>
              <a:t> de kern </a:t>
            </a:r>
            <a:r>
              <a:rPr lang="en-NL" sz="1500" dirty="0" err="1"/>
              <a:t>vormt</a:t>
            </a:r>
            <a:r>
              <a:rPr lang="en-NL" sz="1500" dirty="0"/>
              <a:t> van </a:t>
            </a:r>
            <a:r>
              <a:rPr lang="en-NL" sz="1500" dirty="0" err="1"/>
              <a:t>NextGenerationEU</a:t>
            </a:r>
            <a:r>
              <a:rPr lang="en-NL" sz="1500" dirty="0"/>
              <a:t>. Via de </a:t>
            </a:r>
            <a:r>
              <a:rPr lang="en-NL" sz="1500" dirty="0" err="1"/>
              <a:t>faciliteit</a:t>
            </a:r>
            <a:r>
              <a:rPr lang="en-NL" sz="1500" dirty="0"/>
              <a:t> </a:t>
            </a:r>
            <a:r>
              <a:rPr lang="en-NL" sz="1500" dirty="0" err="1"/>
              <a:t>zijn</a:t>
            </a:r>
            <a:r>
              <a:rPr lang="en-NL" sz="1500" dirty="0"/>
              <a:t> er </a:t>
            </a:r>
            <a:r>
              <a:rPr lang="en-NL" sz="1500" dirty="0" err="1"/>
              <a:t>fondsen</a:t>
            </a:r>
            <a:r>
              <a:rPr lang="en-NL" sz="1500" dirty="0"/>
              <a:t> </a:t>
            </a:r>
            <a:r>
              <a:rPr lang="en-NL" sz="1500" dirty="0" err="1"/>
              <a:t>beschikbaar</a:t>
            </a:r>
            <a:r>
              <a:rPr lang="en-NL" sz="1500" dirty="0"/>
              <a:t> </a:t>
            </a:r>
            <a:r>
              <a:rPr lang="en-NL" sz="1500" dirty="0" err="1"/>
              <a:t>gesteld</a:t>
            </a:r>
            <a:r>
              <a:rPr lang="en-NL" sz="1500" dirty="0"/>
              <a:t> </a:t>
            </a:r>
            <a:r>
              <a:rPr lang="en-NL" sz="1500" dirty="0" err="1"/>
              <a:t>aan</a:t>
            </a:r>
            <a:r>
              <a:rPr lang="en-NL" sz="1500" dirty="0"/>
              <a:t> </a:t>
            </a:r>
            <a:r>
              <a:rPr lang="en-NL" sz="1500" dirty="0" err="1"/>
              <a:t>lidstaten</a:t>
            </a:r>
            <a:r>
              <a:rPr lang="en-NL" sz="1500" dirty="0"/>
              <a:t> van de </a:t>
            </a:r>
            <a:r>
              <a:rPr lang="en-NL" sz="1500" dirty="0" err="1"/>
              <a:t>Europese</a:t>
            </a:r>
            <a:r>
              <a:rPr lang="en-NL" sz="1500" dirty="0"/>
              <a:t> Unie (EU) om </a:t>
            </a:r>
            <a:r>
              <a:rPr lang="en-NL" sz="1500" dirty="0" err="1"/>
              <a:t>ambitieuze</a:t>
            </a:r>
            <a:r>
              <a:rPr lang="en-NL" sz="1500" dirty="0"/>
              <a:t> </a:t>
            </a:r>
            <a:r>
              <a:rPr lang="en-NL" sz="1500" dirty="0" err="1"/>
              <a:t>hervormingen</a:t>
            </a:r>
            <a:r>
              <a:rPr lang="en-NL" sz="1500" dirty="0"/>
              <a:t> </a:t>
            </a:r>
            <a:r>
              <a:rPr lang="en-NL" sz="1500" dirty="0" err="1"/>
              <a:t>en</a:t>
            </a:r>
            <a:r>
              <a:rPr lang="en-NL" sz="1500" dirty="0"/>
              <a:t> </a:t>
            </a:r>
            <a:r>
              <a:rPr lang="en-NL" sz="1500" dirty="0" err="1"/>
              <a:t>investeringen</a:t>
            </a:r>
            <a:r>
              <a:rPr lang="en-NL" sz="1500" dirty="0"/>
              <a:t> door </a:t>
            </a:r>
            <a:r>
              <a:rPr lang="en-NL" sz="1500" dirty="0" err="1"/>
              <a:t>te</a:t>
            </a:r>
            <a:r>
              <a:rPr lang="en-NL" sz="1500" dirty="0"/>
              <a:t> </a:t>
            </a:r>
            <a:r>
              <a:rPr lang="en-NL" sz="1500" dirty="0" err="1"/>
              <a:t>voeren</a:t>
            </a:r>
            <a:r>
              <a:rPr lang="en-NL" sz="1500" dirty="0"/>
              <a:t> die de </a:t>
            </a:r>
            <a:r>
              <a:rPr lang="en-NL" sz="1500" dirty="0" err="1"/>
              <a:t>economie</a:t>
            </a:r>
            <a:r>
              <a:rPr lang="en-NL" sz="1500" dirty="0"/>
              <a:t> </a:t>
            </a:r>
            <a:r>
              <a:rPr lang="en-NL" sz="1500" dirty="0" err="1"/>
              <a:t>en</a:t>
            </a:r>
            <a:r>
              <a:rPr lang="en-NL" sz="1500" dirty="0"/>
              <a:t> </a:t>
            </a:r>
            <a:r>
              <a:rPr lang="en-NL" sz="1500" dirty="0" err="1"/>
              <a:t>samenleving</a:t>
            </a:r>
            <a:r>
              <a:rPr lang="en-NL" sz="1500" dirty="0"/>
              <a:t> </a:t>
            </a:r>
            <a:r>
              <a:rPr lang="en-NL" sz="1500" dirty="0" err="1"/>
              <a:t>duurzamer</a:t>
            </a:r>
            <a:r>
              <a:rPr lang="en-NL" sz="1500" dirty="0"/>
              <a:t> </a:t>
            </a:r>
            <a:r>
              <a:rPr lang="en-NL" sz="1500" dirty="0" err="1"/>
              <a:t>en</a:t>
            </a:r>
            <a:r>
              <a:rPr lang="en-NL" sz="1500" dirty="0"/>
              <a:t> </a:t>
            </a:r>
            <a:r>
              <a:rPr lang="en-NL" sz="1500" dirty="0" err="1"/>
              <a:t>veerkrachtiger</a:t>
            </a:r>
            <a:r>
              <a:rPr lang="en-NL" sz="1500" dirty="0"/>
              <a:t> </a:t>
            </a:r>
            <a:r>
              <a:rPr lang="en-NL" sz="1500" dirty="0" err="1"/>
              <a:t>maken</a:t>
            </a:r>
            <a:r>
              <a:rPr lang="en-NL" sz="1500" dirty="0"/>
              <a:t>. Zo </a:t>
            </a:r>
            <a:r>
              <a:rPr lang="en-NL" sz="1500" dirty="0" err="1"/>
              <a:t>zullen</a:t>
            </a:r>
            <a:r>
              <a:rPr lang="en-NL" sz="1500" dirty="0"/>
              <a:t> </a:t>
            </a:r>
            <a:r>
              <a:rPr lang="en-NL" sz="1500" dirty="0" err="1"/>
              <a:t>lidstaten</a:t>
            </a:r>
            <a:r>
              <a:rPr lang="en-NL" sz="1500" dirty="0"/>
              <a:t> </a:t>
            </a:r>
            <a:r>
              <a:rPr lang="en-NL" sz="1500" dirty="0" err="1"/>
              <a:t>beter</a:t>
            </a:r>
            <a:r>
              <a:rPr lang="en-NL" sz="1500" dirty="0"/>
              <a:t> </a:t>
            </a:r>
            <a:r>
              <a:rPr lang="en-NL" sz="1500" dirty="0" err="1"/>
              <a:t>voorbereid</a:t>
            </a:r>
            <a:r>
              <a:rPr lang="en-NL" sz="1500" dirty="0"/>
              <a:t> </a:t>
            </a:r>
            <a:r>
              <a:rPr lang="en-NL" sz="1500" dirty="0" err="1"/>
              <a:t>zijn</a:t>
            </a:r>
            <a:r>
              <a:rPr lang="en-NL" sz="1500" dirty="0"/>
              <a:t> op de </a:t>
            </a:r>
            <a:r>
              <a:rPr lang="en-NL" sz="1500" dirty="0" err="1"/>
              <a:t>groene</a:t>
            </a:r>
            <a:r>
              <a:rPr lang="en-NL" sz="1500" dirty="0"/>
              <a:t> </a:t>
            </a:r>
            <a:r>
              <a:rPr lang="en-NL" sz="1500" dirty="0" err="1"/>
              <a:t>en</a:t>
            </a:r>
            <a:r>
              <a:rPr lang="en-NL" sz="1500" dirty="0"/>
              <a:t> </a:t>
            </a:r>
            <a:r>
              <a:rPr lang="en-NL" sz="1500" dirty="0" err="1"/>
              <a:t>digitale</a:t>
            </a:r>
            <a:r>
              <a:rPr lang="en-NL" sz="1500" dirty="0"/>
              <a:t> </a:t>
            </a:r>
            <a:r>
              <a:rPr lang="en-NL" sz="1500" dirty="0" err="1"/>
              <a:t>transities</a:t>
            </a:r>
            <a:r>
              <a:rPr lang="en-NL" sz="1500" dirty="0"/>
              <a:t>, in </a:t>
            </a:r>
            <a:r>
              <a:rPr lang="en-NL" sz="1500" dirty="0" err="1"/>
              <a:t>overeenstemming</a:t>
            </a:r>
            <a:r>
              <a:rPr lang="en-NL" sz="1500" dirty="0"/>
              <a:t> met de </a:t>
            </a:r>
            <a:r>
              <a:rPr lang="en-NL" sz="1500" dirty="0" err="1"/>
              <a:t>prioriteiten</a:t>
            </a:r>
            <a:r>
              <a:rPr lang="en-NL" sz="1500" dirty="0"/>
              <a:t> van de </a:t>
            </a:r>
            <a:r>
              <a:rPr lang="en-NL" sz="1500"/>
              <a:t>EU. Het </a:t>
            </a:r>
            <a:r>
              <a:rPr lang="en-NL" sz="1500" dirty="0" err="1"/>
              <a:t>onderstaande</a:t>
            </a:r>
            <a:r>
              <a:rPr lang="en-NL" sz="1500" dirty="0"/>
              <a:t> </a:t>
            </a:r>
            <a:r>
              <a:rPr lang="en-NL" sz="1500" dirty="0" err="1"/>
              <a:t>figuur</a:t>
            </a:r>
            <a:r>
              <a:rPr lang="en-NL" sz="1500" dirty="0"/>
              <a:t> </a:t>
            </a:r>
            <a:r>
              <a:rPr lang="en-NL" sz="1500" dirty="0" err="1"/>
              <a:t>weergeeft</a:t>
            </a:r>
            <a:r>
              <a:rPr lang="en-NL" sz="1500" dirty="0"/>
              <a:t> de </a:t>
            </a:r>
            <a:r>
              <a:rPr lang="en-NL" sz="1500" dirty="0" err="1"/>
              <a:t>voornaamste</a:t>
            </a:r>
            <a:r>
              <a:rPr lang="en-NL" sz="1500" dirty="0"/>
              <a:t> </a:t>
            </a:r>
            <a:r>
              <a:rPr lang="en-NL" sz="1500" dirty="0" err="1"/>
              <a:t>kenmerken</a:t>
            </a:r>
            <a:r>
              <a:rPr lang="en-NL" sz="1500" dirty="0"/>
              <a:t> van </a:t>
            </a:r>
            <a:r>
              <a:rPr lang="en-NL" sz="1500" dirty="0" err="1"/>
              <a:t>NextGenerationEU</a:t>
            </a:r>
            <a:r>
              <a:rPr lang="en-NL" sz="1500" dirty="0"/>
              <a:t>. </a:t>
            </a:r>
          </a:p>
        </p:txBody>
      </p:sp>
      <p:sp>
        <p:nvSpPr>
          <p:cNvPr id="5" name="Rectangle 4">
            <a:extLst>
              <a:ext uri="{FF2B5EF4-FFF2-40B4-BE49-F238E27FC236}">
                <a16:creationId xmlns:a16="http://schemas.microsoft.com/office/drawing/2014/main" id="{B2DC5DDF-843D-F7A6-8F37-0EFB2C9FFCCA}"/>
              </a:ext>
            </a:extLst>
          </p:cNvPr>
          <p:cNvSpPr/>
          <p:nvPr/>
        </p:nvSpPr>
        <p:spPr>
          <a:xfrm>
            <a:off x="8087193" y="2929627"/>
            <a:ext cx="3545552" cy="3202411"/>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NL" sz="1100" dirty="0">
                <a:solidFill>
                  <a:schemeClr val="bg1"/>
                </a:solidFill>
              </a:rPr>
              <a:t>Het Nederlandse Herstel- en Veerkrachtplan (HVP) is toegerust met 5,4 miljard euro voor de 22 hervormingen en 28 investeringen die het plan specificeert. </a:t>
            </a:r>
          </a:p>
          <a:p>
            <a:endParaRPr lang="en-NL" sz="1100" dirty="0">
              <a:solidFill>
                <a:schemeClr val="bg1"/>
              </a:solidFill>
            </a:endParaRPr>
          </a:p>
          <a:p>
            <a:r>
              <a:rPr lang="en-US" sz="1100" dirty="0">
                <a:solidFill>
                  <a:schemeClr val="bg1"/>
                </a:solidFill>
              </a:rPr>
              <a:t>De </a:t>
            </a:r>
            <a:r>
              <a:rPr lang="en-NL" sz="1100" dirty="0">
                <a:solidFill>
                  <a:schemeClr val="bg1"/>
                </a:solidFill>
              </a:rPr>
              <a:t>investeringen en hervormingen die het Nederlandse HVP omvat, zijn gericht op de volgende zeven prioriteiten:</a:t>
            </a:r>
            <a:endParaRPr lang="en-NL" sz="1100" dirty="0">
              <a:solidFill>
                <a:schemeClr val="bg1"/>
              </a:solidFill>
              <a:ea typeface="Verdana"/>
            </a:endParaRPr>
          </a:p>
          <a:p>
            <a:pPr marL="342900" indent="-342900">
              <a:buFont typeface="+mj-lt"/>
              <a:buAutoNum type="arabicPeriod"/>
            </a:pPr>
            <a:r>
              <a:rPr lang="en-NL" sz="1100" dirty="0">
                <a:solidFill>
                  <a:schemeClr val="bg1"/>
                </a:solidFill>
              </a:rPr>
              <a:t>Bevorderen groene transitie</a:t>
            </a:r>
          </a:p>
          <a:p>
            <a:pPr marL="342900" indent="-342900">
              <a:buFont typeface="+mj-lt"/>
              <a:buAutoNum type="arabicPeriod"/>
            </a:pPr>
            <a:r>
              <a:rPr lang="en-NL" sz="1100" dirty="0">
                <a:solidFill>
                  <a:schemeClr val="bg1"/>
                </a:solidFill>
              </a:rPr>
              <a:t>Versnellen digitale transformatie</a:t>
            </a:r>
          </a:p>
          <a:p>
            <a:pPr marL="342900" indent="-342900">
              <a:buFont typeface="+mj-lt"/>
              <a:buAutoNum type="arabicPeriod"/>
            </a:pPr>
            <a:r>
              <a:rPr lang="en-NL" sz="1100" dirty="0">
                <a:solidFill>
                  <a:schemeClr val="bg1"/>
                </a:solidFill>
              </a:rPr>
              <a:t>Verbeteren woningmarkt en verduurzamen gebouwde omgeving</a:t>
            </a:r>
          </a:p>
          <a:p>
            <a:pPr marL="342900" indent="-342900">
              <a:buFont typeface="+mj-lt"/>
              <a:buAutoNum type="arabicPeriod"/>
            </a:pPr>
            <a:r>
              <a:rPr lang="en-NL" sz="1100" dirty="0">
                <a:solidFill>
                  <a:schemeClr val="bg1"/>
                </a:solidFill>
              </a:rPr>
              <a:t>Versterken arbeidsmarkt, pensioen en toekomstgericht onderwijs</a:t>
            </a:r>
          </a:p>
          <a:p>
            <a:pPr marL="342900" indent="-342900">
              <a:buFont typeface="+mj-lt"/>
              <a:buAutoNum type="arabicPeriod"/>
            </a:pPr>
            <a:r>
              <a:rPr lang="en-NL" sz="1100" dirty="0">
                <a:solidFill>
                  <a:schemeClr val="bg1"/>
                </a:solidFill>
              </a:rPr>
              <a:t>Versterken van de publieke gezondheidssector en pandemieparaatheid</a:t>
            </a:r>
          </a:p>
          <a:p>
            <a:pPr marL="342900" indent="-342900">
              <a:buFont typeface="+mj-lt"/>
              <a:buAutoNum type="arabicPeriod"/>
            </a:pPr>
            <a:r>
              <a:rPr lang="en-NL" sz="1100" dirty="0">
                <a:solidFill>
                  <a:schemeClr val="bg1"/>
                </a:solidFill>
              </a:rPr>
              <a:t>Aanpakken agressieve belastingplanning en witwassen.</a:t>
            </a:r>
          </a:p>
          <a:p>
            <a:pPr marL="342900" indent="-342900">
              <a:buAutoNum type="arabicPeriod"/>
            </a:pPr>
            <a:r>
              <a:rPr lang="en-NL" sz="1100" dirty="0" err="1">
                <a:solidFill>
                  <a:schemeClr val="bg1"/>
                </a:solidFill>
                <a:ea typeface="Verdana"/>
              </a:rPr>
              <a:t>REPowerEU</a:t>
            </a:r>
          </a:p>
          <a:p>
            <a:pPr marL="342900" indent="-342900">
              <a:buFont typeface="+mj-lt"/>
              <a:buAutoNum type="arabicPeriod"/>
            </a:pPr>
            <a:endParaRPr lang="en-NL" sz="1600" dirty="0">
              <a:solidFill>
                <a:schemeClr val="bg1"/>
              </a:solidFill>
            </a:endParaRPr>
          </a:p>
        </p:txBody>
      </p:sp>
    </p:spTree>
    <p:extLst>
      <p:ext uri="{BB962C8B-B14F-4D97-AF65-F5344CB8AC3E}">
        <p14:creationId xmlns:p14="http://schemas.microsoft.com/office/powerpoint/2010/main" val="3164611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78FB4-B265-AF92-DB01-15017F9CFBE5}"/>
              </a:ext>
            </a:extLst>
          </p:cNvPr>
          <p:cNvSpPr txBox="1"/>
          <p:nvPr/>
        </p:nvSpPr>
        <p:spPr>
          <a:xfrm>
            <a:off x="4883506" y="2800071"/>
            <a:ext cx="6361519" cy="1077218"/>
          </a:xfrm>
          <a:prstGeom prst="rect">
            <a:avLst/>
          </a:prstGeom>
          <a:noFill/>
        </p:spPr>
        <p:txBody>
          <a:bodyPr wrap="square" rtlCol="0">
            <a:spAutoFit/>
          </a:bodyPr>
          <a:lstStyle/>
          <a:p>
            <a:r>
              <a:rPr lang="en-NL" sz="3200" dirty="0"/>
              <a:t>Gebruik nauwkeurige en accurate informatie</a:t>
            </a:r>
          </a:p>
        </p:txBody>
      </p:sp>
      <p:sp>
        <p:nvSpPr>
          <p:cNvPr id="5" name="TextBox 4">
            <a:extLst>
              <a:ext uri="{FF2B5EF4-FFF2-40B4-BE49-F238E27FC236}">
                <a16:creationId xmlns:a16="http://schemas.microsoft.com/office/drawing/2014/main" id="{BED4B2B3-4378-6512-D6B0-3F361635D081}"/>
              </a:ext>
            </a:extLst>
          </p:cNvPr>
          <p:cNvSpPr txBox="1"/>
          <p:nvPr/>
        </p:nvSpPr>
        <p:spPr>
          <a:xfrm>
            <a:off x="946975" y="114721"/>
            <a:ext cx="3550972" cy="6447919"/>
          </a:xfrm>
          <a:prstGeom prst="rect">
            <a:avLst/>
          </a:prstGeom>
          <a:noFill/>
        </p:spPr>
        <p:txBody>
          <a:bodyPr wrap="none" rtlCol="0">
            <a:spAutoFit/>
          </a:bodyPr>
          <a:lstStyle/>
          <a:p>
            <a:r>
              <a:rPr lang="en-NL" sz="41300" dirty="0"/>
              <a:t>3</a:t>
            </a:r>
          </a:p>
        </p:txBody>
      </p:sp>
    </p:spTree>
    <p:extLst>
      <p:ext uri="{BB962C8B-B14F-4D97-AF65-F5344CB8AC3E}">
        <p14:creationId xmlns:p14="http://schemas.microsoft.com/office/powerpoint/2010/main" val="1764491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488071"/>
            <a:ext cx="10923588" cy="3016694"/>
          </a:xfrm>
        </p:spPr>
        <p:txBody>
          <a:bodyPr vert="horz" lIns="91440" tIns="45720" rIns="91440" bIns="45720" rtlCol="0" anchor="t">
            <a:normAutofit/>
          </a:bodyPr>
          <a:lstStyle/>
          <a:p>
            <a:pPr marL="0" indent="0">
              <a:buNone/>
            </a:pPr>
            <a:r>
              <a:rPr lang="nl-NL" sz="1500" b="1" dirty="0"/>
              <a:t>Hoe kan ik ervoor zorgen dat ik nauwkeurige en correcte informatie gebruik?</a:t>
            </a:r>
          </a:p>
          <a:p>
            <a:pPr marL="0" indent="0">
              <a:buNone/>
            </a:pPr>
            <a:r>
              <a:rPr lang="nl-NL" sz="1500" dirty="0"/>
              <a:t>In een tijd waarin desinformatie en misinformatie wijdverspreid zijn, is het belangrijk dat de ontvangers van Uniefinanciering eraan herinnerd worden en wettelijk verplicht zijn om correcte informatie te gebruiken. </a:t>
            </a:r>
            <a:endParaRPr lang="nl-NL" sz="1500" dirty="0">
              <a:ea typeface="Verdana"/>
            </a:endParaRPr>
          </a:p>
          <a:p>
            <a:pPr marL="0" indent="0">
              <a:buNone/>
            </a:pPr>
            <a:r>
              <a:rPr lang="nl-NL" sz="1500" dirty="0"/>
              <a:t>In de praktijk houdt dit in dat alle belanghebbende </a:t>
            </a:r>
            <a:r>
              <a:rPr lang="nl-NL" sz="1500" dirty="0">
                <a:solidFill>
                  <a:schemeClr val="bg1"/>
                </a:solidFill>
                <a:highlight>
                  <a:srgbClr val="00689A"/>
                </a:highlight>
              </a:rPr>
              <a:t>informatie over de EU gebruiken afkomstig van officiële en/of betrouwbare bronnen</a:t>
            </a:r>
            <a:r>
              <a:rPr lang="nl-NL" sz="1500" dirty="0"/>
              <a:t>. Voor project gerelateerde informatie moeten ze ervoor zorgen dat deze feitelijk correct is en niet opzettelijk misleidend. </a:t>
            </a:r>
          </a:p>
          <a:p>
            <a:pPr marL="0" indent="0">
              <a:buNone/>
            </a:pPr>
            <a:r>
              <a:rPr lang="nl-NL" sz="1500" i="1" dirty="0"/>
              <a:t>Zie de </a:t>
            </a:r>
            <a:r>
              <a:rPr lang="nl-NL" sz="1500" i="1" dirty="0">
                <a:hlinkClick r:id="rId3" action="ppaction://hlinksldjump"/>
              </a:rPr>
              <a:t>appendix</a:t>
            </a:r>
            <a:r>
              <a:rPr lang="nl-NL" sz="1500" i="1" dirty="0"/>
              <a:t> van deze presentatie voor enkele officiële en betrouwbare bronnen die benut kunnen worden. </a:t>
            </a:r>
            <a:endParaRPr lang="nl-NL" sz="1500" dirty="0"/>
          </a:p>
          <a:p>
            <a:pPr marL="0" indent="0">
              <a:buNone/>
            </a:pPr>
            <a:endParaRPr lang="nl-NL" sz="1500" b="1"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41</a:t>
            </a:fld>
            <a:endParaRPr lang="nl-NL" dirty="0"/>
          </a:p>
        </p:txBody>
      </p:sp>
      <p:sp>
        <p:nvSpPr>
          <p:cNvPr id="11" name="Rectangle 10">
            <a:extLst>
              <a:ext uri="{FF2B5EF4-FFF2-40B4-BE49-F238E27FC236}">
                <a16:creationId xmlns:a16="http://schemas.microsoft.com/office/drawing/2014/main" id="{BA375CA6-2CE6-D735-3A0A-DF33CE5F434C}"/>
              </a:ext>
            </a:extLst>
          </p:cNvPr>
          <p:cNvSpPr/>
          <p:nvPr/>
        </p:nvSpPr>
        <p:spPr>
          <a:xfrm>
            <a:off x="713799" y="808623"/>
            <a:ext cx="10400112"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3 </a:t>
            </a:r>
            <a:r>
              <a:rPr lang="en-NL" dirty="0"/>
              <a:t>Gebruik nauwkeurige en correcte informatie</a:t>
            </a:r>
          </a:p>
        </p:txBody>
      </p:sp>
    </p:spTree>
    <p:extLst>
      <p:ext uri="{BB962C8B-B14F-4D97-AF65-F5344CB8AC3E}">
        <p14:creationId xmlns:p14="http://schemas.microsoft.com/office/powerpoint/2010/main" val="928323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528412"/>
            <a:ext cx="10923588" cy="2962905"/>
          </a:xfrm>
        </p:spPr>
        <p:txBody>
          <a:bodyPr>
            <a:normAutofit/>
          </a:bodyPr>
          <a:lstStyle/>
          <a:p>
            <a:pPr marL="0" indent="0">
              <a:buNone/>
            </a:pPr>
            <a:r>
              <a:rPr lang="nl-NL" sz="1500" b="1" dirty="0"/>
              <a:t>Gebruik waar nodig, de onderstaande disclaimer afkomstig uit de HVF financieringsovereenkomst - artikel 10(5):</a:t>
            </a:r>
          </a:p>
          <a:p>
            <a:pPr marL="0" indent="0">
              <a:buNone/>
            </a:pPr>
            <a:r>
              <a:rPr lang="nl-NL" sz="1500" dirty="0"/>
              <a:t>Indien er artikelen/interviews gepubliceerd worden over het HVP en/of maatregelen die onder het HVP vallen, vraagt de CIE om de onderstaande afwijzing van aansprakelijkheid op te nemen. Dit kan vermeld worden aan het begin/einde van het artikel. </a:t>
            </a:r>
          </a:p>
          <a:p>
            <a:pPr marL="0" indent="0">
              <a:buNone/>
            </a:pPr>
            <a:endParaRPr lang="nl-NL" sz="1500" dirty="0"/>
          </a:p>
          <a:p>
            <a:pPr marL="0" indent="0">
              <a:buNone/>
            </a:pPr>
            <a:r>
              <a:rPr lang="nl-NL" sz="1500" dirty="0"/>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42</a:t>
            </a:fld>
            <a:endParaRPr lang="nl-NL" dirty="0"/>
          </a:p>
        </p:txBody>
      </p:sp>
      <p:sp>
        <p:nvSpPr>
          <p:cNvPr id="11" name="Rectangle 10">
            <a:extLst>
              <a:ext uri="{FF2B5EF4-FFF2-40B4-BE49-F238E27FC236}">
                <a16:creationId xmlns:a16="http://schemas.microsoft.com/office/drawing/2014/main" id="{BA375CA6-2CE6-D735-3A0A-DF33CE5F434C}"/>
              </a:ext>
            </a:extLst>
          </p:cNvPr>
          <p:cNvSpPr/>
          <p:nvPr/>
        </p:nvSpPr>
        <p:spPr>
          <a:xfrm>
            <a:off x="713799" y="808623"/>
            <a:ext cx="10400112"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3 </a:t>
            </a:r>
            <a:r>
              <a:rPr lang="en-NL" dirty="0"/>
              <a:t>Gebruik nauwkeurige en correcte informatie</a:t>
            </a:r>
          </a:p>
        </p:txBody>
      </p:sp>
    </p:spTree>
    <p:extLst>
      <p:ext uri="{BB962C8B-B14F-4D97-AF65-F5344CB8AC3E}">
        <p14:creationId xmlns:p14="http://schemas.microsoft.com/office/powerpoint/2010/main" val="2302918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78FB4-B265-AF92-DB01-15017F9CFBE5}"/>
              </a:ext>
            </a:extLst>
          </p:cNvPr>
          <p:cNvSpPr txBox="1"/>
          <p:nvPr/>
        </p:nvSpPr>
        <p:spPr>
          <a:xfrm>
            <a:off x="4883506" y="2644170"/>
            <a:ext cx="6361519" cy="1569660"/>
          </a:xfrm>
          <a:prstGeom prst="rect">
            <a:avLst/>
          </a:prstGeom>
          <a:noFill/>
        </p:spPr>
        <p:txBody>
          <a:bodyPr wrap="square" rtlCol="0">
            <a:spAutoFit/>
          </a:bodyPr>
          <a:lstStyle/>
          <a:p>
            <a:r>
              <a:rPr lang="en-NL" sz="3200" dirty="0"/>
              <a:t>Verleen de EU het recht om communicatiemateriaal te gebruiken</a:t>
            </a:r>
          </a:p>
        </p:txBody>
      </p:sp>
      <p:sp>
        <p:nvSpPr>
          <p:cNvPr id="5" name="TextBox 4">
            <a:extLst>
              <a:ext uri="{FF2B5EF4-FFF2-40B4-BE49-F238E27FC236}">
                <a16:creationId xmlns:a16="http://schemas.microsoft.com/office/drawing/2014/main" id="{BED4B2B3-4378-6512-D6B0-3F361635D081}"/>
              </a:ext>
            </a:extLst>
          </p:cNvPr>
          <p:cNvSpPr txBox="1"/>
          <p:nvPr/>
        </p:nvSpPr>
        <p:spPr>
          <a:xfrm>
            <a:off x="946975" y="114721"/>
            <a:ext cx="3550972" cy="6447919"/>
          </a:xfrm>
          <a:prstGeom prst="rect">
            <a:avLst/>
          </a:prstGeom>
          <a:noFill/>
        </p:spPr>
        <p:txBody>
          <a:bodyPr wrap="none" rtlCol="0">
            <a:spAutoFit/>
          </a:bodyPr>
          <a:lstStyle/>
          <a:p>
            <a:r>
              <a:rPr lang="en-NL" sz="41300" dirty="0"/>
              <a:t>4</a:t>
            </a:r>
          </a:p>
        </p:txBody>
      </p:sp>
    </p:spTree>
    <p:extLst>
      <p:ext uri="{BB962C8B-B14F-4D97-AF65-F5344CB8AC3E}">
        <p14:creationId xmlns:p14="http://schemas.microsoft.com/office/powerpoint/2010/main" val="2971116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400527"/>
            <a:ext cx="10923588" cy="5142961"/>
          </a:xfrm>
        </p:spPr>
        <p:txBody>
          <a:bodyPr vert="horz" lIns="91440" tIns="45720" rIns="91440" bIns="45720" rtlCol="0" anchor="t">
            <a:noAutofit/>
          </a:bodyPr>
          <a:lstStyle/>
          <a:p>
            <a:pPr marL="0" indent="0">
              <a:buNone/>
            </a:pPr>
            <a:r>
              <a:rPr lang="nl-NL" sz="1500" b="1" dirty="0"/>
              <a:t>Artikel 10(6) – financiële overeenkomst HVF:</a:t>
            </a:r>
          </a:p>
          <a:p>
            <a:pPr marL="0" indent="0">
              <a:buNone/>
            </a:pPr>
            <a:r>
              <a:rPr lang="nl-NL" sz="1500" i="1" dirty="0"/>
              <a:t>(6) De lidstaat verleent de Commissie het recht om kosteloos het communicatiemateriaal met betrekking tot het herstel- en veerkrachtplan te gebruiken.</a:t>
            </a:r>
            <a:endParaRPr lang="nl-NL" sz="1500" b="1" i="1" dirty="0"/>
          </a:p>
          <a:p>
            <a:pPr marL="316230" indent="-316230">
              <a:buFont typeface="Wingdings" pitchFamily="2" charset="2"/>
              <a:buChar char="Ø"/>
            </a:pPr>
            <a:r>
              <a:rPr lang="nl-NL" sz="1500" dirty="0">
                <a:solidFill>
                  <a:schemeClr val="bg1"/>
                </a:solidFill>
                <a:highlight>
                  <a:srgbClr val="00689A"/>
                </a:highlight>
              </a:rPr>
              <a:t>De EU / subsidieverlenende instantie heeft ten alle tijden het recht om communicatiemateriaal te gebruiken dat is geproduceerd door de ontvangers van Uniefinanciering.</a:t>
            </a:r>
            <a:r>
              <a:rPr lang="nl-NL" sz="1500" dirty="0">
                <a:solidFill>
                  <a:schemeClr val="bg1"/>
                </a:solidFill>
              </a:rPr>
              <a:t> </a:t>
            </a:r>
            <a:r>
              <a:rPr lang="nl-NL" sz="1500" dirty="0"/>
              <a:t>Dit recht wordt verleend in de vorm van een ‘royaltyvrije, niet-exclusieve en onherroepelijke’ licentie. </a:t>
            </a:r>
            <a:endParaRPr lang="nl-NL" sz="1500" dirty="0">
              <a:ea typeface="Verdana"/>
            </a:endParaRPr>
          </a:p>
          <a:p>
            <a:pPr marL="316230" indent="-316230">
              <a:buFont typeface="Wingdings" pitchFamily="2" charset="2"/>
              <a:buChar char="Ø"/>
            </a:pPr>
            <a:r>
              <a:rPr lang="nl-NL" sz="1500" dirty="0"/>
              <a:t>De ontvanger van EU-subsidie blijft eigenaar van het communicatiemateriaal en is volledig verantwoordelijk voor het verkrijgen van alle licenties en autorisaties die hiervoor nodig zijn. De begunstigden zijn aldus verantwoordelijk voor het regelen van de intellectuele eigendomsrechten en beeldrechten van het communicatiemateriaal. </a:t>
            </a:r>
            <a:endParaRPr lang="nl-NL" sz="1500" dirty="0">
              <a:ea typeface="Verdana"/>
            </a:endParaRPr>
          </a:p>
          <a:p>
            <a:pPr marL="316230" indent="-316230">
              <a:buFont typeface="Wingdings" pitchFamily="2" charset="2"/>
              <a:buChar char="Ø"/>
            </a:pPr>
            <a:r>
              <a:rPr lang="nl-NL" sz="1500" dirty="0"/>
              <a:t>De specifieke reikwijdte van gebruiksrecht van specifieke programma’s kan gecontroleerd worden aan de hand van de bijhorende rechtshandeling en financieringsovereenkomst. </a:t>
            </a:r>
            <a:endParaRPr lang="nl-NL" sz="1500" dirty="0">
              <a:ea typeface="Verdana"/>
            </a:endParaRPr>
          </a:p>
          <a:p>
            <a:pPr marL="0" indent="0">
              <a:buNone/>
            </a:pPr>
            <a:endParaRPr lang="nl-NL" sz="1500" b="1" dirty="0"/>
          </a:p>
          <a:p>
            <a:pPr marL="0" indent="0">
              <a:buNone/>
            </a:pPr>
            <a:r>
              <a:rPr lang="nl-NL" sz="1500" b="1" dirty="0"/>
              <a:t>Wat houdt communicatiemateriaal waarvoor een licentie wordt verleend in?</a:t>
            </a:r>
          </a:p>
          <a:p>
            <a:pPr marL="316230" indent="-316230">
              <a:buFont typeface="Wingdings" pitchFamily="2" charset="2"/>
              <a:buChar char="Ø"/>
            </a:pPr>
            <a:r>
              <a:rPr lang="nl-NL" sz="1500" dirty="0"/>
              <a:t>De licentie in deze specifieke zin omvat het recht om niet-gevoelige informatie (materiaal, documenten) m.b.t. de maatregelen te gebruiken voor informatie-, communicatie-, en publiciteitsdoelen, tijdens de uitvoer van de maatregelen en/of daarna. </a:t>
            </a:r>
            <a:endParaRPr lang="nl-NL" sz="1500" dirty="0">
              <a:ea typeface="Verdana"/>
            </a:endParaRPr>
          </a:p>
          <a:p>
            <a:pPr marL="316230" indent="-316230">
              <a:buFont typeface="Wingdings" pitchFamily="2" charset="2"/>
              <a:buChar char="Ø"/>
            </a:pPr>
            <a:r>
              <a:rPr lang="nl-NL" sz="1500" dirty="0"/>
              <a:t>De exacte reikwijdte van het gebruiksrecht wordt gedefinieerd in de financieringsovereenkomst.</a:t>
            </a: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44</a:t>
            </a:fld>
            <a:endParaRPr lang="nl-NL" dirty="0"/>
          </a:p>
        </p:txBody>
      </p:sp>
      <p:sp>
        <p:nvSpPr>
          <p:cNvPr id="12" name="Rectangle 11">
            <a:extLst>
              <a:ext uri="{FF2B5EF4-FFF2-40B4-BE49-F238E27FC236}">
                <a16:creationId xmlns:a16="http://schemas.microsoft.com/office/drawing/2014/main" id="{4B597174-37B5-1D39-BCE1-E962DF47C9CD}"/>
              </a:ext>
            </a:extLst>
          </p:cNvPr>
          <p:cNvSpPr/>
          <p:nvPr/>
        </p:nvSpPr>
        <p:spPr>
          <a:xfrm>
            <a:off x="713799" y="808623"/>
            <a:ext cx="10400112"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4 </a:t>
            </a:r>
            <a:r>
              <a:rPr lang="en-NL" sz="1800" dirty="0"/>
              <a:t>Verleen de EU het recht om communicatiemateriaal te gebruiken</a:t>
            </a:r>
          </a:p>
        </p:txBody>
      </p:sp>
    </p:spTree>
    <p:extLst>
      <p:ext uri="{BB962C8B-B14F-4D97-AF65-F5344CB8AC3E}">
        <p14:creationId xmlns:p14="http://schemas.microsoft.com/office/powerpoint/2010/main" val="267793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78FB4-B265-AF92-DB01-15017F9CFBE5}"/>
              </a:ext>
            </a:extLst>
          </p:cNvPr>
          <p:cNvSpPr txBox="1"/>
          <p:nvPr/>
        </p:nvSpPr>
        <p:spPr>
          <a:xfrm>
            <a:off x="4883506" y="2397948"/>
            <a:ext cx="6361519" cy="2062103"/>
          </a:xfrm>
          <a:prstGeom prst="rect">
            <a:avLst/>
          </a:prstGeom>
          <a:noFill/>
        </p:spPr>
        <p:txBody>
          <a:bodyPr wrap="square" rtlCol="0">
            <a:spAutoFit/>
          </a:bodyPr>
          <a:lstStyle/>
          <a:p>
            <a:r>
              <a:rPr lang="en-NL" sz="3200" dirty="0"/>
              <a:t>Verwacht financiële vermindering in het geval van niet-naleving van contractuele verplichtingen</a:t>
            </a:r>
          </a:p>
        </p:txBody>
      </p:sp>
      <p:sp>
        <p:nvSpPr>
          <p:cNvPr id="5" name="TextBox 4">
            <a:extLst>
              <a:ext uri="{FF2B5EF4-FFF2-40B4-BE49-F238E27FC236}">
                <a16:creationId xmlns:a16="http://schemas.microsoft.com/office/drawing/2014/main" id="{BED4B2B3-4378-6512-D6B0-3F361635D081}"/>
              </a:ext>
            </a:extLst>
          </p:cNvPr>
          <p:cNvSpPr txBox="1"/>
          <p:nvPr/>
        </p:nvSpPr>
        <p:spPr>
          <a:xfrm>
            <a:off x="946975" y="114721"/>
            <a:ext cx="3550972" cy="6447919"/>
          </a:xfrm>
          <a:prstGeom prst="rect">
            <a:avLst/>
          </a:prstGeom>
          <a:noFill/>
        </p:spPr>
        <p:txBody>
          <a:bodyPr wrap="none" rtlCol="0">
            <a:spAutoFit/>
          </a:bodyPr>
          <a:lstStyle/>
          <a:p>
            <a:r>
              <a:rPr lang="en-NL" sz="41300" dirty="0"/>
              <a:t>5</a:t>
            </a:r>
          </a:p>
        </p:txBody>
      </p:sp>
    </p:spTree>
    <p:extLst>
      <p:ext uri="{BB962C8B-B14F-4D97-AF65-F5344CB8AC3E}">
        <p14:creationId xmlns:p14="http://schemas.microsoft.com/office/powerpoint/2010/main" val="4090012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555666"/>
            <a:ext cx="10923588" cy="4878751"/>
          </a:xfrm>
        </p:spPr>
        <p:txBody>
          <a:bodyPr>
            <a:noAutofit/>
          </a:bodyPr>
          <a:lstStyle/>
          <a:p>
            <a:pPr>
              <a:buFont typeface="Wingdings" pitchFamily="2" charset="2"/>
              <a:buChar char="Ø"/>
            </a:pPr>
            <a:r>
              <a:rPr lang="nl-NL" sz="1500" b="0" i="0" dirty="0">
                <a:effectLst/>
              </a:rPr>
              <a:t>De communicatie- en zichtbaarheidsvoorschriften zijn een vereiste on</a:t>
            </a:r>
            <a:r>
              <a:rPr lang="nl-NL" sz="1500" dirty="0"/>
              <a:t>der de HVF-verordening en financieringsovereenkomst. </a:t>
            </a:r>
            <a:r>
              <a:rPr lang="nl-NL" sz="1500" dirty="0">
                <a:solidFill>
                  <a:schemeClr val="bg1"/>
                </a:solidFill>
                <a:highlight>
                  <a:srgbClr val="00689A"/>
                </a:highlight>
              </a:rPr>
              <a:t>Lidstaten zijn verplicht om voor dergelijke communicatie en zichtbaarheid te zorgen</a:t>
            </a:r>
            <a:r>
              <a:rPr lang="nl-NL" sz="1500" dirty="0"/>
              <a:t>.</a:t>
            </a:r>
          </a:p>
          <a:p>
            <a:pPr>
              <a:buFont typeface="Wingdings" pitchFamily="2" charset="2"/>
              <a:buChar char="Ø"/>
            </a:pPr>
            <a:r>
              <a:rPr lang="nl-NL" sz="1500" b="0" i="0" dirty="0">
                <a:effectLst/>
              </a:rPr>
              <a:t>Lidstaten zijn ook verplicht</a:t>
            </a:r>
            <a:r>
              <a:rPr lang="nl-NL" sz="1500" dirty="0"/>
              <a:t>, zoals voorzien in de financieringsovereenkomst, om “te verzekeren dat de uiteindelijke ontvangers van Uniefinanciering onder het HVF de herkomst erkennen en de zichtbaarheid van de Uniefinanciering waarborgen”.</a:t>
            </a:r>
          </a:p>
          <a:p>
            <a:pPr>
              <a:buFont typeface="Wingdings" pitchFamily="2" charset="2"/>
              <a:buChar char="Ø"/>
            </a:pPr>
            <a:r>
              <a:rPr lang="nl-NL" sz="1500" dirty="0"/>
              <a:t>Niet-naleving door de lidstaat kan leiden tot een </a:t>
            </a:r>
            <a:r>
              <a:rPr lang="nl-NL" sz="1500" dirty="0">
                <a:solidFill>
                  <a:schemeClr val="bg1"/>
                </a:solidFill>
                <a:highlight>
                  <a:srgbClr val="00689A"/>
                </a:highlight>
              </a:rPr>
              <a:t>ernstige schending</a:t>
            </a:r>
            <a:r>
              <a:rPr lang="nl-NL" sz="1500" dirty="0"/>
              <a:t> van de verplichtingen onder de financieringsovereenkomst. De Commissie zou in elk specifiek geval overwegen of en welke financiële of andere sancties passend zouden zijn. </a:t>
            </a:r>
            <a:endParaRPr lang="nl-NL" sz="1500" b="0" i="0" dirty="0">
              <a:effectLst/>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46</a:t>
            </a:fld>
            <a:endParaRPr lang="nl-NL" dirty="0"/>
          </a:p>
        </p:txBody>
      </p:sp>
      <p:sp>
        <p:nvSpPr>
          <p:cNvPr id="4" name="Rectangle 3">
            <a:extLst>
              <a:ext uri="{FF2B5EF4-FFF2-40B4-BE49-F238E27FC236}">
                <a16:creationId xmlns:a16="http://schemas.microsoft.com/office/drawing/2014/main" id="{CA9202A0-B3BE-BD60-A20B-D4EA6DBD3AED}"/>
              </a:ext>
            </a:extLst>
          </p:cNvPr>
          <p:cNvSpPr/>
          <p:nvPr/>
        </p:nvSpPr>
        <p:spPr>
          <a:xfrm>
            <a:off x="713799" y="777781"/>
            <a:ext cx="10400112" cy="654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5 </a:t>
            </a:r>
            <a:r>
              <a:rPr lang="en-NL" sz="1800" dirty="0"/>
              <a:t>Verwacht financiële vermindering in het geval van niet-naleving van contractuele verplichtingen </a:t>
            </a:r>
          </a:p>
          <a:p>
            <a:endParaRPr lang="en-NL" dirty="0"/>
          </a:p>
        </p:txBody>
      </p:sp>
    </p:spTree>
    <p:extLst>
      <p:ext uri="{BB962C8B-B14F-4D97-AF65-F5344CB8AC3E}">
        <p14:creationId xmlns:p14="http://schemas.microsoft.com/office/powerpoint/2010/main" val="2041829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713799" y="1738546"/>
            <a:ext cx="10923588" cy="4665746"/>
          </a:xfrm>
        </p:spPr>
        <p:txBody>
          <a:bodyPr vert="horz" lIns="91440" tIns="45720" rIns="91440" bIns="45720" rtlCol="0" anchor="t">
            <a:normAutofit/>
          </a:bodyPr>
          <a:lstStyle/>
          <a:p>
            <a:pPr marL="0" indent="0">
              <a:buNone/>
            </a:pPr>
            <a:r>
              <a:rPr lang="nl-NL" sz="1500" b="1" dirty="0"/>
              <a:t>Hoe wordt niet-naleving in de praktijk toegepast?</a:t>
            </a:r>
          </a:p>
          <a:p>
            <a:pPr marL="316230" indent="-316230">
              <a:buFont typeface="Wingdings" pitchFamily="2" charset="2"/>
              <a:buChar char="Ø"/>
            </a:pPr>
            <a:r>
              <a:rPr lang="nl-NL" sz="1500" dirty="0">
                <a:solidFill>
                  <a:srgbClr val="000000"/>
                </a:solidFill>
                <a:effectLst/>
              </a:rPr>
              <a:t>Net als bij elke andere niet-nakoming van contractuele verplichtingen kunnen</a:t>
            </a:r>
            <a:r>
              <a:rPr lang="nl-NL" sz="1500" dirty="0">
                <a:solidFill>
                  <a:srgbClr val="000000"/>
                </a:solidFill>
              </a:rPr>
              <a:t> lidstaten</a:t>
            </a:r>
            <a:r>
              <a:rPr lang="nl-NL" sz="1500" dirty="0">
                <a:solidFill>
                  <a:srgbClr val="000000"/>
                </a:solidFill>
                <a:effectLst/>
              </a:rPr>
              <a:t> die hun verplichtingen inzake communicatie en zichtbaarheid niet nakomen, </a:t>
            </a:r>
            <a:r>
              <a:rPr lang="nl-NL" sz="1500" dirty="0">
                <a:solidFill>
                  <a:schemeClr val="bg1"/>
                </a:solidFill>
                <a:effectLst/>
                <a:highlight>
                  <a:srgbClr val="00689A"/>
                </a:highlight>
              </a:rPr>
              <a:t>worden</a:t>
            </a:r>
            <a:r>
              <a:rPr lang="nl-NL" sz="1500" dirty="0">
                <a:solidFill>
                  <a:schemeClr val="bg1"/>
                </a:solidFill>
                <a:highlight>
                  <a:srgbClr val="00689A"/>
                </a:highlight>
              </a:rPr>
              <a:t> </a:t>
            </a:r>
            <a:r>
              <a:rPr lang="nl-NL" sz="1500" dirty="0">
                <a:solidFill>
                  <a:schemeClr val="bg1"/>
                </a:solidFill>
                <a:effectLst/>
                <a:highlight>
                  <a:srgbClr val="00689A"/>
                </a:highlight>
              </a:rPr>
              <a:t>gekort op de financiële bijdrage van de EU</a:t>
            </a:r>
            <a:r>
              <a:rPr lang="nl-NL" sz="1500" dirty="0">
                <a:solidFill>
                  <a:srgbClr val="000000"/>
                </a:solidFill>
                <a:effectLst/>
              </a:rPr>
              <a:t>.</a:t>
            </a:r>
            <a:endParaRPr lang="nl-NL" sz="1500" dirty="0">
              <a:solidFill>
                <a:srgbClr val="000000"/>
              </a:solidFill>
              <a:effectLst/>
              <a:ea typeface="Verdana"/>
            </a:endParaRPr>
          </a:p>
          <a:p>
            <a:pPr marL="316230" indent="-316230">
              <a:buFont typeface="Wingdings" pitchFamily="2" charset="2"/>
              <a:buChar char="Ø"/>
            </a:pPr>
            <a:r>
              <a:rPr lang="nl-NL" sz="1500" dirty="0"/>
              <a:t>Het blijft evenwel de bevoegdheid van de verantwoordelijke steunverlenende functionaris om na een beoordeling per geval te besluiten over een individuele verlaging.</a:t>
            </a:r>
            <a:endParaRPr lang="nl-NL" sz="1500" dirty="0">
              <a:ea typeface="Verdana"/>
            </a:endParaRPr>
          </a:p>
          <a:p>
            <a:pPr marL="316230" indent="-316230">
              <a:buFont typeface="Wingdings" pitchFamily="2" charset="2"/>
              <a:buChar char="Ø"/>
            </a:pPr>
            <a:r>
              <a:rPr lang="nl-NL" sz="1500" dirty="0"/>
              <a:t>Indien Nederland wordt gekort op de HVP enveloppe, is deze korting voor de Nederlandse begroting als geheel. Wel kan, indien niet voldaan aan de inspanningsverplichting, de korting worden doorberekend naar desbetreffend departement.</a:t>
            </a:r>
            <a:endParaRPr lang="nl-NL" sz="1500" dirty="0">
              <a:ea typeface="Verdana"/>
            </a:endParaRPr>
          </a:p>
          <a:p>
            <a:pPr marL="0" indent="0">
              <a:buNone/>
            </a:pPr>
            <a:endParaRPr lang="nl-NL" sz="1500" b="1" dirty="0"/>
          </a:p>
          <a:p>
            <a:pPr marL="0" indent="0">
              <a:buNone/>
            </a:pPr>
            <a:r>
              <a:rPr lang="nl-NL" sz="1500" b="1" dirty="0"/>
              <a:t>Hoe zal de Commissie beoordelen of de begunstigden voldoen aan hun verplichting tot communicatie?</a:t>
            </a:r>
          </a:p>
          <a:p>
            <a:pPr marL="316230" indent="-316230">
              <a:buFont typeface="Wingdings" pitchFamily="2" charset="2"/>
              <a:buChar char="Ø"/>
            </a:pPr>
            <a:r>
              <a:rPr lang="nl-NL" sz="1500" dirty="0"/>
              <a:t>De diensten van de Commissie zullen toezicht houden op en een evaluatie maken van de communicatie en zichtbaarheid. Dit zal op eenzelfde manier gecontroleerd en geëvalueerd worden als de naleving van andere contractuele verplichtingen van het programma. </a:t>
            </a:r>
            <a:endParaRPr lang="nl-NL" sz="1500" dirty="0">
              <a:ea typeface="Verdana"/>
            </a:endParaRP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47</a:t>
            </a:fld>
            <a:endParaRPr lang="nl-NL" dirty="0"/>
          </a:p>
        </p:txBody>
      </p:sp>
      <p:sp>
        <p:nvSpPr>
          <p:cNvPr id="7" name="Rectangle 6">
            <a:extLst>
              <a:ext uri="{FF2B5EF4-FFF2-40B4-BE49-F238E27FC236}">
                <a16:creationId xmlns:a16="http://schemas.microsoft.com/office/drawing/2014/main" id="{968F845C-7791-6CC3-1030-F0298368DFE2}"/>
              </a:ext>
            </a:extLst>
          </p:cNvPr>
          <p:cNvSpPr/>
          <p:nvPr/>
        </p:nvSpPr>
        <p:spPr>
          <a:xfrm>
            <a:off x="713799" y="777781"/>
            <a:ext cx="10400112" cy="654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5 </a:t>
            </a:r>
            <a:r>
              <a:rPr lang="en-NL" sz="1800" dirty="0"/>
              <a:t>Verwacht financiële vermindering in het geval van niet-naleving van contractuele verplichtingen </a:t>
            </a:r>
          </a:p>
          <a:p>
            <a:endParaRPr lang="en-NL" dirty="0"/>
          </a:p>
        </p:txBody>
      </p:sp>
      <p:sp>
        <p:nvSpPr>
          <p:cNvPr id="8" name="Rectangle 7">
            <a:extLst>
              <a:ext uri="{FF2B5EF4-FFF2-40B4-BE49-F238E27FC236}">
                <a16:creationId xmlns:a16="http://schemas.microsoft.com/office/drawing/2014/main" id="{6531FFE6-C241-E926-626C-988EB70AA95C}"/>
              </a:ext>
            </a:extLst>
          </p:cNvPr>
          <p:cNvSpPr/>
          <p:nvPr/>
        </p:nvSpPr>
        <p:spPr>
          <a:xfrm>
            <a:off x="713799" y="793385"/>
            <a:ext cx="10400112" cy="7328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NL" b="1" dirty="0"/>
              <a:t>Vragen en antwoorden</a:t>
            </a:r>
          </a:p>
          <a:p>
            <a:r>
              <a:rPr lang="en-GB" sz="1200" i="1" dirty="0"/>
              <a:t>D</a:t>
            </a:r>
            <a:r>
              <a:rPr lang="en-NL" sz="1200" i="1" dirty="0"/>
              <a:t>eze selectie van vragen is gebaseerd op interviews die zijn uitgevoerd met belanghebbende</a:t>
            </a:r>
            <a:r>
              <a:rPr lang="en-US" sz="1200" i="1"/>
              <a:t>n</a:t>
            </a:r>
            <a:r>
              <a:rPr lang="en-NL" sz="1200" i="1" dirty="0"/>
              <a:t> en op algemene vragen die bekend zijn bij de EU. </a:t>
            </a:r>
          </a:p>
        </p:txBody>
      </p:sp>
    </p:spTree>
    <p:extLst>
      <p:ext uri="{BB962C8B-B14F-4D97-AF65-F5344CB8AC3E}">
        <p14:creationId xmlns:p14="http://schemas.microsoft.com/office/powerpoint/2010/main" val="3535780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22"/>
          </p:nvPr>
        </p:nvSpPr>
        <p:spPr/>
        <p:txBody>
          <a:bodyPr/>
          <a:lstStyle/>
          <a:p>
            <a:fld id="{10A0A6AF-03C5-477E-939A-E28F7E7F05EA}" type="slidenum">
              <a:rPr lang="nl-NL" smtClean="0"/>
              <a:pPr/>
              <a:t>48</a:t>
            </a:fld>
            <a:endParaRPr lang="nl-NL" dirty="0"/>
          </a:p>
        </p:txBody>
      </p:sp>
      <p:sp>
        <p:nvSpPr>
          <p:cNvPr id="3" name="Titel 1">
            <a:extLst>
              <a:ext uri="{FF2B5EF4-FFF2-40B4-BE49-F238E27FC236}">
                <a16:creationId xmlns:a16="http://schemas.microsoft.com/office/drawing/2014/main" id="{7F602C86-2C55-DB8D-8C35-F50A46889B1C}"/>
              </a:ext>
            </a:extLst>
          </p:cNvPr>
          <p:cNvSpPr txBox="1">
            <a:spLocks/>
          </p:cNvSpPr>
          <p:nvPr/>
        </p:nvSpPr>
        <p:spPr>
          <a:xfrm>
            <a:off x="635000" y="1052513"/>
            <a:ext cx="4553945"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dirty="0"/>
              <a:t>Appendix</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BB522C-F6A4-9D3D-943F-C91ECEC27A4E}"/>
              </a:ext>
            </a:extLst>
          </p:cNvPr>
          <p:cNvSpPr>
            <a:spLocks noGrp="1"/>
          </p:cNvSpPr>
          <p:nvPr>
            <p:ph type="sldNum" sz="quarter" idx="16"/>
          </p:nvPr>
        </p:nvSpPr>
        <p:spPr/>
        <p:txBody>
          <a:bodyPr/>
          <a:lstStyle/>
          <a:p>
            <a:fld id="{10A0A6AF-03C5-477E-939A-E28F7E7F05EA}" type="slidenum">
              <a:rPr lang="nl-NL" smtClean="0"/>
              <a:pPr/>
              <a:t>49</a:t>
            </a:fld>
            <a:endParaRPr lang="nl-NL" dirty="0"/>
          </a:p>
        </p:txBody>
      </p:sp>
      <p:graphicFrame>
        <p:nvGraphicFramePr>
          <p:cNvPr id="9" name="Table 8">
            <a:extLst>
              <a:ext uri="{FF2B5EF4-FFF2-40B4-BE49-F238E27FC236}">
                <a16:creationId xmlns:a16="http://schemas.microsoft.com/office/drawing/2014/main" id="{22615500-0F44-B5C5-D581-06A70E2A193B}"/>
              </a:ext>
            </a:extLst>
          </p:cNvPr>
          <p:cNvGraphicFramePr>
            <a:graphicFrameLocks noGrp="1"/>
          </p:cNvGraphicFramePr>
          <p:nvPr>
            <p:extLst>
              <p:ext uri="{D42A27DB-BD31-4B8C-83A1-F6EECF244321}">
                <p14:modId xmlns:p14="http://schemas.microsoft.com/office/powerpoint/2010/main" val="663111606"/>
              </p:ext>
            </p:extLst>
          </p:nvPr>
        </p:nvGraphicFramePr>
        <p:xfrm>
          <a:off x="633412" y="832574"/>
          <a:ext cx="10585078" cy="5388839"/>
        </p:xfrm>
        <a:graphic>
          <a:graphicData uri="http://schemas.openxmlformats.org/drawingml/2006/table">
            <a:tbl>
              <a:tblPr firstRow="1" bandRow="1">
                <a:tableStyleId>{5C22544A-7EE6-4342-B048-85BDC9FD1C3A}</a:tableStyleId>
              </a:tblPr>
              <a:tblGrid>
                <a:gridCol w="10585078">
                  <a:extLst>
                    <a:ext uri="{9D8B030D-6E8A-4147-A177-3AD203B41FA5}">
                      <a16:colId xmlns:a16="http://schemas.microsoft.com/office/drawing/2014/main" val="1196500543"/>
                    </a:ext>
                  </a:extLst>
                </a:gridCol>
              </a:tblGrid>
              <a:tr h="56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Verwachtingen afgeronde en lopende / nog te starten maatregelen</a:t>
                      </a:r>
                    </a:p>
                  </a:txBody>
                  <a:tcPr anchor="ctr"/>
                </a:tc>
                <a:extLst>
                  <a:ext uri="{0D108BD9-81ED-4DB2-BD59-A6C34878D82A}">
                    <a16:rowId xmlns:a16="http://schemas.microsoft.com/office/drawing/2014/main" val="2501546444"/>
                  </a:ext>
                </a:extLst>
              </a:tr>
              <a:tr h="289294">
                <a:tc>
                  <a:txBody>
                    <a:bodyPr/>
                    <a:lstStyle/>
                    <a:p>
                      <a:r>
                        <a:rPr lang="nl-NL" sz="1500" noProof="0" dirty="0"/>
                        <a:t>Afgeronde maatregelen</a:t>
                      </a:r>
                    </a:p>
                  </a:txBody>
                  <a:tcPr anchor="ctr"/>
                </a:tc>
                <a:extLst>
                  <a:ext uri="{0D108BD9-81ED-4DB2-BD59-A6C34878D82A}">
                    <a16:rowId xmlns:a16="http://schemas.microsoft.com/office/drawing/2014/main" val="2602941095"/>
                  </a:ext>
                </a:extLst>
              </a:tr>
              <a:tr h="1419237">
                <a:tc>
                  <a:txBody>
                    <a:bodyPr/>
                    <a:lstStyle/>
                    <a:p>
                      <a:pPr marL="285750" indent="-285750">
                        <a:buFont typeface="Wingdings" pitchFamily="2" charset="2"/>
                        <a:buChar char="ü"/>
                      </a:pPr>
                      <a:r>
                        <a:rPr lang="nl-NL" sz="1500" noProof="0" dirty="0"/>
                        <a:t>Controleer of er een bestaande webpagina is voor maatregel X</a:t>
                      </a:r>
                    </a:p>
                    <a:p>
                      <a:pPr marL="742950" lvl="1" indent="-285750">
                        <a:buFont typeface="Wingdings" pitchFamily="2" charset="2"/>
                        <a:buChar char="ü"/>
                      </a:pPr>
                      <a:r>
                        <a:rPr lang="nl-NL" sz="1500" noProof="0" dirty="0"/>
                        <a:t>Indien mogelijk, plaats het </a:t>
                      </a:r>
                      <a:r>
                        <a:rPr lang="nl-NL" sz="1500" noProof="0" dirty="0">
                          <a:hlinkClick r:id="rId3" action="ppaction://hlinksldjump"/>
                        </a:rPr>
                        <a:t>EU embleem en de bijhorende financieringsverklaring</a:t>
                      </a:r>
                      <a:r>
                        <a:rPr lang="nl-NL" sz="1500" noProof="0" dirty="0"/>
                        <a:t> van </a:t>
                      </a:r>
                      <a:r>
                        <a:rPr lang="nl-NL" sz="1500" noProof="0" dirty="0" err="1"/>
                        <a:t>NextGenerationEU</a:t>
                      </a:r>
                      <a:r>
                        <a:rPr lang="nl-NL" sz="1500" noProof="0" dirty="0"/>
                        <a:t> op de webpagina. </a:t>
                      </a:r>
                    </a:p>
                    <a:p>
                      <a:pPr marL="742950" lvl="1" indent="-285750">
                        <a:buFont typeface="Wingdings" pitchFamily="2" charset="2"/>
                        <a:buChar char="ü"/>
                      </a:pPr>
                      <a:r>
                        <a:rPr lang="nl-NL" sz="1500" noProof="0" dirty="0"/>
                        <a:t>Indien dit niet mogelijk is, verwijs dan terug naar de centrale webpagina van het HVP. </a:t>
                      </a:r>
                    </a:p>
                    <a:p>
                      <a:pPr marL="285750" indent="-285750">
                        <a:buFont typeface="Wingdings" pitchFamily="2" charset="2"/>
                        <a:buChar char="ü"/>
                      </a:pPr>
                      <a:r>
                        <a:rPr lang="nl-NL" sz="1500" noProof="0" dirty="0"/>
                        <a:t>Stel tussenpartijen en/of ontvangers van EU-financiering op de hoogte van deze wijzingen en geef aan hen door wat er van hen verwacht wordt (zie hiervoor slide </a:t>
                      </a:r>
                      <a:r>
                        <a:rPr lang="nl-NL" sz="1500" noProof="0" dirty="0">
                          <a:hlinkClick r:id="rId4" action="ppaction://hlinksldjump"/>
                        </a:rPr>
                        <a:t>’eerste contact tussenpartijen</a:t>
                      </a:r>
                      <a:r>
                        <a:rPr lang="nl-NL" sz="1500" noProof="0" dirty="0"/>
                        <a:t>’ en ‘</a:t>
                      </a:r>
                      <a:r>
                        <a:rPr lang="nl-NL" sz="1500" noProof="0" dirty="0">
                          <a:hlinkClick r:id="rId5" action="ppaction://hlinksldjump"/>
                        </a:rPr>
                        <a:t>eerste contact ontvangers</a:t>
                      </a:r>
                      <a:r>
                        <a:rPr lang="nl-NL" sz="1500" noProof="0" dirty="0"/>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1500" noProof="0" dirty="0"/>
                        <a:t>Controleer of de bovenstaande taken goed zijn doorgevoerd.</a:t>
                      </a:r>
                    </a:p>
                  </a:txBody>
                  <a:tcPr/>
                </a:tc>
                <a:extLst>
                  <a:ext uri="{0D108BD9-81ED-4DB2-BD59-A6C34878D82A}">
                    <a16:rowId xmlns:a16="http://schemas.microsoft.com/office/drawing/2014/main" val="3856733107"/>
                  </a:ext>
                </a:extLst>
              </a:tr>
              <a:tr h="308120">
                <a:tc>
                  <a:txBody>
                    <a:bodyPr/>
                    <a:lstStyle/>
                    <a:p>
                      <a:r>
                        <a:rPr lang="nl-NL" sz="1500" noProof="0" dirty="0"/>
                        <a:t>Lopende en/of nog te starten maatregelen </a:t>
                      </a:r>
                    </a:p>
                  </a:txBody>
                  <a:tcPr anchor="ctr"/>
                </a:tc>
                <a:extLst>
                  <a:ext uri="{0D108BD9-81ED-4DB2-BD59-A6C34878D82A}">
                    <a16:rowId xmlns:a16="http://schemas.microsoft.com/office/drawing/2014/main" val="1158306744"/>
                  </a:ext>
                </a:extLst>
              </a:tr>
              <a:tr h="2266958">
                <a:tc>
                  <a:txBody>
                    <a:bodyPr/>
                    <a:lstStyle/>
                    <a:p>
                      <a:pPr marL="285750" indent="-285750">
                        <a:buFont typeface="Wingdings" pitchFamily="2" charset="2"/>
                        <a:buChar char="ü"/>
                      </a:pPr>
                      <a:r>
                        <a:rPr lang="nl-NL" sz="1500" noProof="0" dirty="0"/>
                        <a:t>Controleer of er een bestaande webpagina is voor maatregel X</a:t>
                      </a:r>
                    </a:p>
                    <a:p>
                      <a:pPr marL="742950" lvl="1" indent="-285750">
                        <a:buFont typeface="Wingdings" pitchFamily="2" charset="2"/>
                        <a:buChar char="ü"/>
                      </a:pPr>
                      <a:r>
                        <a:rPr lang="nl-NL" sz="1500" noProof="0" dirty="0"/>
                        <a:t>Plaats het </a:t>
                      </a:r>
                      <a:r>
                        <a:rPr lang="nl-NL" sz="1500" noProof="0" dirty="0">
                          <a:hlinkClick r:id="rId3" action="ppaction://hlinksldjump"/>
                        </a:rPr>
                        <a:t>EU embleem en de bijhorende financieringsverklaring</a:t>
                      </a:r>
                      <a:r>
                        <a:rPr lang="nl-NL" sz="1500" noProof="0" dirty="0"/>
                        <a:t> van </a:t>
                      </a:r>
                      <a:r>
                        <a:rPr lang="nl-NL" sz="1500" noProof="0" dirty="0" err="1"/>
                        <a:t>NextGenerationEU</a:t>
                      </a:r>
                      <a:r>
                        <a:rPr lang="nl-NL" sz="1500" noProof="0" dirty="0"/>
                        <a:t> op de webpagina. </a:t>
                      </a:r>
                    </a:p>
                    <a:p>
                      <a:pPr marL="742950" lvl="1" indent="-285750">
                        <a:buFont typeface="Wingdings" pitchFamily="2" charset="2"/>
                        <a:buChar char="ü"/>
                      </a:pPr>
                      <a:r>
                        <a:rPr lang="nl-NL" sz="1500" noProof="0" dirty="0"/>
                        <a:t>Verwijs op de webpagina terug naar de centrale webpagina van het HVP. </a:t>
                      </a:r>
                    </a:p>
                    <a:p>
                      <a:pPr marL="285750" lvl="0" indent="-285750">
                        <a:buFont typeface="Wingdings" pitchFamily="2" charset="2"/>
                        <a:buChar char="ü"/>
                      </a:pPr>
                      <a:r>
                        <a:rPr lang="nl-NL" sz="1500" noProof="0" dirty="0"/>
                        <a:t>Gebruik bij communicatieactiviteiten </a:t>
                      </a:r>
                      <a:r>
                        <a:rPr lang="nl-NL" sz="1500" noProof="0" dirty="0">
                          <a:hlinkClick r:id="rId6" action="ppaction://hlinksldjump"/>
                        </a:rPr>
                        <a:t>nauwkeurige en accurate informatie</a:t>
                      </a:r>
                      <a:r>
                        <a:rPr lang="nl-NL" sz="1500" noProof="0" dirty="0"/>
                        <a:t>.</a:t>
                      </a:r>
                    </a:p>
                    <a:p>
                      <a:pPr marL="285750" indent="-285750">
                        <a:buFont typeface="Wingdings" pitchFamily="2" charset="2"/>
                        <a:buChar char="ü"/>
                      </a:pPr>
                      <a:r>
                        <a:rPr lang="nl-NL" sz="1500" noProof="0" dirty="0"/>
                        <a:t>Stel tussenpartijen en/of ontvangers van EU-financiering op de hoogte van de geldende communicatie- en zichtbaarheidseisen en vermeld hierbij wat er van hen verwacht wordt (zie hiervoor slide </a:t>
                      </a:r>
                      <a:r>
                        <a:rPr lang="nl-NL" sz="1500" noProof="0" dirty="0">
                          <a:hlinkClick r:id="rId4" action="ppaction://hlinksldjump"/>
                        </a:rPr>
                        <a:t>’eerste contact tussenpartijen</a:t>
                      </a:r>
                      <a:r>
                        <a:rPr lang="nl-NL" sz="1500" noProof="0" dirty="0"/>
                        <a:t>’ en ‘</a:t>
                      </a:r>
                      <a:r>
                        <a:rPr lang="nl-NL" sz="1500" noProof="0" dirty="0">
                          <a:hlinkClick r:id="rId5" action="ppaction://hlinksldjump"/>
                        </a:rPr>
                        <a:t>eerste contact ontvangers</a:t>
                      </a:r>
                      <a:r>
                        <a:rPr lang="nl-NL" sz="1500" noProof="0" dirty="0"/>
                        <a:t>’)</a:t>
                      </a:r>
                    </a:p>
                    <a:p>
                      <a:pPr marL="285750" indent="-285750">
                        <a:buFont typeface="Wingdings" pitchFamily="2" charset="2"/>
                        <a:buChar char="ü"/>
                      </a:pPr>
                      <a:r>
                        <a:rPr lang="nl-NL" sz="1500" noProof="0" dirty="0"/>
                        <a:t>Controleer of de bovenstaande taken goed zijn doorgevoerd. </a:t>
                      </a:r>
                    </a:p>
                  </a:txBody>
                  <a:tcPr/>
                </a:tc>
                <a:extLst>
                  <a:ext uri="{0D108BD9-81ED-4DB2-BD59-A6C34878D82A}">
                    <a16:rowId xmlns:a16="http://schemas.microsoft.com/office/drawing/2014/main" val="1459694847"/>
                  </a:ext>
                </a:extLst>
              </a:tr>
            </a:tbl>
          </a:graphicData>
        </a:graphic>
      </p:graphicFrame>
    </p:spTree>
    <p:extLst>
      <p:ext uri="{BB962C8B-B14F-4D97-AF65-F5344CB8AC3E}">
        <p14:creationId xmlns:p14="http://schemas.microsoft.com/office/powerpoint/2010/main" val="297589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652428" y="825505"/>
            <a:ext cx="10923588" cy="514493"/>
          </a:xfrm>
        </p:spPr>
        <p:txBody>
          <a:bodyPr anchor="t">
            <a:normAutofit fontScale="90000"/>
          </a:bodyPr>
          <a:lstStyle/>
          <a:p>
            <a:r>
              <a:rPr lang="nl-NL" sz="2800" dirty="0"/>
              <a:t>Communicatie- en zichtbaarheidseisen zijn juridisch bindend </a:t>
            </a:r>
            <a:endParaRPr lang="nl-NL" i="1"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5</a:t>
            </a:fld>
            <a:endParaRPr lang="nl-NL" dirty="0"/>
          </a:p>
        </p:txBody>
      </p:sp>
      <p:sp>
        <p:nvSpPr>
          <p:cNvPr id="9" name="TextBox 8">
            <a:extLst>
              <a:ext uri="{FF2B5EF4-FFF2-40B4-BE49-F238E27FC236}">
                <a16:creationId xmlns:a16="http://schemas.microsoft.com/office/drawing/2014/main" id="{ACD8088E-5875-9B9A-A4BA-C00B12CA093B}"/>
              </a:ext>
            </a:extLst>
          </p:cNvPr>
          <p:cNvSpPr txBox="1"/>
          <p:nvPr/>
        </p:nvSpPr>
        <p:spPr>
          <a:xfrm>
            <a:off x="5720351" y="1472381"/>
            <a:ext cx="5727432" cy="4062651"/>
          </a:xfrm>
          <a:prstGeom prst="rect">
            <a:avLst/>
          </a:prstGeom>
          <a:solidFill>
            <a:schemeClr val="accent1">
              <a:lumMod val="20000"/>
              <a:lumOff val="80000"/>
            </a:schemeClr>
          </a:solidFill>
          <a:ln>
            <a:solidFill>
              <a:schemeClr val="accent1">
                <a:lumMod val="20000"/>
                <a:lumOff val="80000"/>
              </a:schemeClr>
            </a:solidFill>
          </a:ln>
        </p:spPr>
        <p:txBody>
          <a:bodyPr wrap="square" rtlCol="0" anchor="t">
            <a:spAutoFit/>
          </a:bodyPr>
          <a:lstStyle/>
          <a:p>
            <a:r>
              <a:rPr lang="nl-NL" sz="1400" i="1" dirty="0"/>
              <a:t>“Ambitieuze financiering en vastberaden beleidsacties op weg naar herstel moeten goed worden gecommuniceerd en de zichtbaarheid ervan moet als Europese reactie gemaximaliseerd worden…</a:t>
            </a:r>
          </a:p>
          <a:p>
            <a:endParaRPr lang="nl-NL" sz="1400" i="1" dirty="0"/>
          </a:p>
          <a:p>
            <a:r>
              <a:rPr lang="nl-NL" sz="1400" i="1" dirty="0"/>
              <a:t>… alle programma’s onder de toekomstige meerjarenbegroting, ongeacht hun beheersvormen, zouden een </a:t>
            </a:r>
            <a:r>
              <a:rPr lang="nl-NL" sz="1400" i="1" dirty="0">
                <a:solidFill>
                  <a:schemeClr val="bg1"/>
                </a:solidFill>
                <a:highlight>
                  <a:srgbClr val="00689A"/>
                </a:highlight>
              </a:rPr>
              <a:t>reeks bindende en coherente minimale vereisten voor communicatie en zichtbaarheid moeten omvatten. </a:t>
            </a:r>
            <a:r>
              <a:rPr lang="nl-NL" sz="1400" i="1" dirty="0"/>
              <a:t>Dit geldt ook voor … </a:t>
            </a:r>
            <a:r>
              <a:rPr lang="nl-NL" sz="1400" i="1" dirty="0" err="1"/>
              <a:t>NextGenerationEU</a:t>
            </a:r>
            <a:r>
              <a:rPr lang="nl-NL" sz="1400" i="1" dirty="0"/>
              <a:t>. </a:t>
            </a:r>
          </a:p>
          <a:p>
            <a:endParaRPr lang="nl-NL" sz="1400" i="1" dirty="0">
              <a:highlight>
                <a:srgbClr val="00689A"/>
              </a:highlight>
            </a:endParaRPr>
          </a:p>
          <a:p>
            <a:r>
              <a:rPr lang="nl-NL" sz="1400" i="1" dirty="0"/>
              <a:t>De Commissie zal </a:t>
            </a:r>
            <a:r>
              <a:rPr lang="nl-NL" sz="1400" i="1" dirty="0">
                <a:solidFill>
                  <a:schemeClr val="bg1"/>
                </a:solidFill>
                <a:highlight>
                  <a:srgbClr val="00689A"/>
                </a:highlight>
              </a:rPr>
              <a:t>nauwlettend in de gaten houden </a:t>
            </a:r>
            <a:r>
              <a:rPr lang="nl-NL" sz="1400" i="1" dirty="0"/>
              <a:t>hoe de lidstaten en andere ontvangers van EU-financiering zullen communiceren en de zichtbaarheid van de Unie zullen vergroten en hoe zij zullen rapporteren over de uitvoering van de ontvangen financiering.” </a:t>
            </a:r>
          </a:p>
          <a:p>
            <a:endParaRPr lang="nl-NL" sz="1400" dirty="0"/>
          </a:p>
          <a:p>
            <a:r>
              <a:rPr lang="nl-NL" sz="1000" b="1" dirty="0"/>
              <a:t>Bron: Europees Commissievoorzitter President Ursula </a:t>
            </a:r>
            <a:r>
              <a:rPr lang="nl-NL" sz="1000" b="1" dirty="0" err="1"/>
              <a:t>von</a:t>
            </a:r>
            <a:r>
              <a:rPr lang="nl-NL" sz="1000" b="1" dirty="0"/>
              <a:t> der Leyen in haar brief aan de leden van het Europees Parlement van 31 augustus 2020. </a:t>
            </a:r>
            <a:endParaRPr lang="nl-NL" sz="1000" b="1" dirty="0">
              <a:ea typeface="Verdana"/>
            </a:endParaRPr>
          </a:p>
        </p:txBody>
      </p:sp>
      <p:sp>
        <p:nvSpPr>
          <p:cNvPr id="11" name="TextBox 10">
            <a:extLst>
              <a:ext uri="{FF2B5EF4-FFF2-40B4-BE49-F238E27FC236}">
                <a16:creationId xmlns:a16="http://schemas.microsoft.com/office/drawing/2014/main" id="{F66BE8AB-9461-5EEB-B074-3762B5073F6B}"/>
              </a:ext>
            </a:extLst>
          </p:cNvPr>
          <p:cNvSpPr txBox="1"/>
          <p:nvPr/>
        </p:nvSpPr>
        <p:spPr>
          <a:xfrm>
            <a:off x="744217" y="2017475"/>
            <a:ext cx="4781321" cy="3554819"/>
          </a:xfrm>
          <a:prstGeom prst="rect">
            <a:avLst/>
          </a:prstGeom>
          <a:noFill/>
          <a:ln w="12700">
            <a:solidFill>
              <a:srgbClr val="154273"/>
            </a:solidFill>
          </a:ln>
        </p:spPr>
        <p:txBody>
          <a:bodyPr wrap="square" lIns="91440" tIns="45720" rIns="91440" bIns="45720" rtlCol="0" anchor="t">
            <a:spAutoFit/>
          </a:bodyPr>
          <a:lstStyle/>
          <a:p>
            <a:pPr marL="285750" indent="-285750">
              <a:buFont typeface="Wingdings" pitchFamily="2" charset="2"/>
              <a:buChar char="Ø"/>
            </a:pPr>
            <a:r>
              <a:rPr lang="en-NL" sz="1500" dirty="0"/>
              <a:t>Er gelden regels voor communicatie en zichtbaarheid van EU-financieringsprogramma’s. Deze zijn </a:t>
            </a:r>
            <a:r>
              <a:rPr lang="en-NL" sz="1500" b="1" dirty="0"/>
              <a:t>juridisch bindend </a:t>
            </a:r>
            <a:r>
              <a:rPr lang="en-NL" sz="1500" dirty="0"/>
              <a:t>voor ontvangers van Uniefinanciering.</a:t>
            </a:r>
            <a:endParaRPr lang="nl-NL" sz="1500" dirty="0"/>
          </a:p>
          <a:p>
            <a:pPr marL="285750" indent="-285750">
              <a:buFont typeface="Wingdings" pitchFamily="2" charset="2"/>
              <a:buChar char="Ø"/>
            </a:pPr>
            <a:endParaRPr lang="en-NL" sz="1500" dirty="0"/>
          </a:p>
          <a:p>
            <a:pPr marL="285750" indent="-285750">
              <a:buFont typeface="Wingdings" pitchFamily="2" charset="2"/>
              <a:buChar char="Ø"/>
            </a:pPr>
            <a:r>
              <a:rPr lang="en-NL" sz="1500" dirty="0"/>
              <a:t>Beleid en communicatie zijn twee kanten van dezelfde munt: het is belangrijk om te leveren en goed om gezien te worden.</a:t>
            </a:r>
          </a:p>
          <a:p>
            <a:endParaRPr lang="en-NL" sz="1500" dirty="0"/>
          </a:p>
          <a:p>
            <a:pPr marL="285750" indent="-285750">
              <a:buFont typeface="Wingdings" pitchFamily="2" charset="2"/>
              <a:buChar char="Ø"/>
            </a:pPr>
            <a:r>
              <a:rPr lang="en-NL" sz="1500" dirty="0"/>
              <a:t>De specifieke regels voor communicatie en zichtbaarheid van het HVF/HVP staan in artikel 34 van de HVF regulatie en artikel 10 van de financiële overeenkomst [zie slide 8, 9 en 10] </a:t>
            </a:r>
          </a:p>
        </p:txBody>
      </p:sp>
    </p:spTree>
    <p:extLst>
      <p:ext uri="{BB962C8B-B14F-4D97-AF65-F5344CB8AC3E}">
        <p14:creationId xmlns:p14="http://schemas.microsoft.com/office/powerpoint/2010/main" val="248757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314512"/>
            <a:ext cx="10923588" cy="948047"/>
          </a:xfrm>
        </p:spPr>
        <p:txBody>
          <a:bodyPr>
            <a:normAutofit/>
          </a:bodyPr>
          <a:lstStyle/>
          <a:p>
            <a:r>
              <a:rPr lang="nl-NL" sz="2500" dirty="0"/>
              <a:t>Belangrijke links:</a:t>
            </a:r>
          </a:p>
        </p:txBody>
      </p:sp>
      <p:sp>
        <p:nvSpPr>
          <p:cNvPr id="8" name="Tijdelijke aanduiding voor inhoud 7"/>
          <p:cNvSpPr>
            <a:spLocks noGrp="1"/>
          </p:cNvSpPr>
          <p:nvPr>
            <p:ph sz="quarter" idx="13"/>
          </p:nvPr>
        </p:nvSpPr>
        <p:spPr>
          <a:xfrm>
            <a:off x="635000" y="1388327"/>
            <a:ext cx="10923588" cy="4980575"/>
          </a:xfrm>
        </p:spPr>
        <p:txBody>
          <a:bodyPr>
            <a:normAutofit/>
          </a:bodyPr>
          <a:lstStyle/>
          <a:p>
            <a:pPr>
              <a:buFont typeface="Wingdings" pitchFamily="2" charset="2"/>
              <a:buChar char="Ø"/>
            </a:pPr>
            <a:r>
              <a:rPr lang="nl-NL" sz="1500" dirty="0">
                <a:hlinkClick r:id="rId3"/>
              </a:rPr>
              <a:t>Volledige regelgeving – Verordening (EU) 2021/241 Van het Europees Parlement en de Raad van 12 februari 2021 tot instelling van de herstel- en veerkrachtfaciliteit</a:t>
            </a:r>
            <a:endParaRPr lang="nl-NL" sz="1500" dirty="0"/>
          </a:p>
          <a:p>
            <a:pPr>
              <a:buFont typeface="Wingdings" pitchFamily="2" charset="2"/>
              <a:buChar char="Ø"/>
            </a:pPr>
            <a:r>
              <a:rPr lang="en-NL" sz="1500" dirty="0">
                <a:hlinkClick r:id="rId4"/>
              </a:rPr>
              <a:t>10 manieren voor ontvangers van EU-financiering om te communiceren en EU-zichtbaarheid te waarborgen</a:t>
            </a:r>
            <a:endParaRPr lang="en-NL" sz="1500" dirty="0"/>
          </a:p>
          <a:p>
            <a:pPr>
              <a:buFont typeface="Wingdings" pitchFamily="2" charset="2"/>
              <a:buChar char="Ø"/>
            </a:pPr>
            <a:r>
              <a:rPr lang="en-NL" sz="1500" dirty="0">
                <a:hlinkClick r:id="rId5"/>
              </a:rPr>
              <a:t>Downloadcentrum voor visuele elementen van de EU (onder andere EU-embleem en financieringsverklaring)</a:t>
            </a:r>
            <a:endParaRPr lang="nl-NL" sz="1500" dirty="0">
              <a:hlinkClick r:id="rId6"/>
            </a:endParaRPr>
          </a:p>
          <a:p>
            <a:pPr>
              <a:buFont typeface="Wingdings" pitchFamily="2" charset="2"/>
              <a:buChar char="Ø"/>
            </a:pPr>
            <a:r>
              <a:rPr lang="nl-NL" sz="1500" dirty="0">
                <a:hlinkClick r:id="rId6"/>
              </a:rPr>
              <a:t>INFORM EU (best practices en informatie uitwisselingen van EU programma’s)</a:t>
            </a:r>
            <a:endParaRPr lang="nl-NL" sz="1500" dirty="0"/>
          </a:p>
          <a:p>
            <a:pPr>
              <a:buFont typeface="Wingdings" pitchFamily="2" charset="2"/>
              <a:buChar char="Ø"/>
            </a:pPr>
            <a:r>
              <a:rPr lang="nl-NL" sz="1500" dirty="0">
                <a:hlinkClick r:id="rId7"/>
              </a:rPr>
              <a:t>Gedetailleerde richtlijnen voor het gebruik van het EU-embleem download.</a:t>
            </a:r>
            <a:r>
              <a:rPr lang="nl-NL" sz="1500" dirty="0"/>
              <a:t> </a:t>
            </a:r>
          </a:p>
          <a:p>
            <a:pPr>
              <a:buFont typeface="Wingdings" pitchFamily="2" charset="2"/>
              <a:buChar char="Ø"/>
            </a:pPr>
            <a:r>
              <a:rPr lang="nl-NL" sz="1500" dirty="0">
                <a:hlinkClick r:id="rId8"/>
              </a:rPr>
              <a:t>‘A new strategic agenda 2019-2024’</a:t>
            </a:r>
            <a:r>
              <a:rPr lang="nl-NL" sz="1500" dirty="0"/>
              <a:t> – European Council. </a:t>
            </a:r>
          </a:p>
          <a:p>
            <a:pPr>
              <a:buFont typeface="Wingdings" pitchFamily="2" charset="2"/>
              <a:buChar char="Ø"/>
            </a:pPr>
            <a:r>
              <a:rPr lang="nl-NL" sz="1500" dirty="0">
                <a:hlinkClick r:id="rId9"/>
              </a:rPr>
              <a:t>‘The joint priorities of the EU institutions for 2021-2024’</a:t>
            </a:r>
            <a:r>
              <a:rPr lang="nl-NL" sz="1500" dirty="0"/>
              <a:t> – European </a:t>
            </a:r>
            <a:r>
              <a:rPr lang="nl-NL" sz="1500" dirty="0" err="1"/>
              <a:t>Commission</a:t>
            </a:r>
            <a:r>
              <a:rPr lang="nl-NL" sz="1500" dirty="0"/>
              <a:t>. </a:t>
            </a:r>
          </a:p>
          <a:p>
            <a:pPr>
              <a:buFont typeface="Wingdings" pitchFamily="2" charset="2"/>
              <a:buChar char="Ø"/>
            </a:pPr>
            <a:r>
              <a:rPr lang="nl-NL" sz="1500" dirty="0">
                <a:hlinkClick r:id="rId10"/>
              </a:rPr>
              <a:t>‘The European Comission’s priorities</a:t>
            </a:r>
            <a:r>
              <a:rPr lang="nl-NL" sz="1500" dirty="0"/>
              <a:t>’ – European </a:t>
            </a:r>
            <a:r>
              <a:rPr lang="nl-NL" sz="1500" dirty="0" err="1"/>
              <a:t>Commission</a:t>
            </a:r>
            <a:r>
              <a:rPr lang="nl-NL" sz="1500" dirty="0"/>
              <a:t>. </a:t>
            </a:r>
          </a:p>
          <a:p>
            <a:pPr>
              <a:buFont typeface="Wingdings" pitchFamily="2" charset="2"/>
              <a:buChar char="Ø"/>
            </a:pPr>
            <a:r>
              <a:rPr lang="nl-NL" sz="1500" dirty="0">
                <a:hlinkClick r:id="rId11"/>
              </a:rPr>
              <a:t>‘Recovery from coronavirus: success stories</a:t>
            </a:r>
            <a:r>
              <a:rPr lang="nl-NL" sz="1500" dirty="0"/>
              <a:t>’ – European </a:t>
            </a:r>
            <a:r>
              <a:rPr lang="nl-NL" sz="1500" dirty="0" err="1"/>
              <a:t>Commission</a:t>
            </a:r>
            <a:r>
              <a:rPr lang="nl-NL" sz="1500" dirty="0"/>
              <a:t>. </a:t>
            </a:r>
          </a:p>
          <a:p>
            <a:pPr>
              <a:buFont typeface="Wingdings" pitchFamily="2" charset="2"/>
              <a:buChar char="Ø"/>
            </a:pPr>
            <a:r>
              <a:rPr lang="nl-NL" sz="1500" dirty="0">
                <a:hlinkClick r:id="rId12"/>
              </a:rPr>
              <a:t>‘NextGenerationEU</a:t>
            </a:r>
            <a:r>
              <a:rPr lang="nl-NL" sz="1500" dirty="0"/>
              <a:t>’ – European Union.</a:t>
            </a:r>
          </a:p>
          <a:p>
            <a:pPr>
              <a:buFont typeface="Wingdings" pitchFamily="2" charset="2"/>
              <a:buChar char="Ø"/>
            </a:pPr>
            <a:r>
              <a:rPr lang="nl-NL" sz="1500" dirty="0">
                <a:hlinkClick r:id="rId13"/>
              </a:rPr>
              <a:t>‘The Recovery and Resilience Facility</a:t>
            </a:r>
            <a:r>
              <a:rPr lang="nl-NL" sz="1500" dirty="0"/>
              <a:t>’ - European </a:t>
            </a:r>
            <a:r>
              <a:rPr lang="nl-NL" sz="1500" dirty="0" err="1"/>
              <a:t>Commission</a:t>
            </a:r>
            <a:r>
              <a:rPr lang="nl-NL" sz="1500" dirty="0"/>
              <a:t>. </a:t>
            </a:r>
          </a:p>
          <a:p>
            <a:pPr>
              <a:buFont typeface="Wingdings" pitchFamily="2" charset="2"/>
              <a:buChar char="Ø"/>
            </a:pPr>
            <a:r>
              <a:rPr lang="nl-NL" sz="1500" dirty="0">
                <a:hlinkClick r:id="rId14"/>
              </a:rPr>
              <a:t>‘Audiovisual Service</a:t>
            </a:r>
            <a:r>
              <a:rPr lang="nl-NL" sz="1500" dirty="0"/>
              <a:t>’ – European </a:t>
            </a:r>
            <a:r>
              <a:rPr lang="nl-NL" sz="1500" dirty="0" err="1"/>
              <a:t>Commission</a:t>
            </a:r>
            <a:r>
              <a:rPr lang="nl-NL" sz="1500" dirty="0"/>
              <a:t>. </a:t>
            </a:r>
          </a:p>
          <a:p>
            <a:pPr>
              <a:buFont typeface="Wingdings" pitchFamily="2" charset="2"/>
              <a:buChar char="Ø"/>
            </a:pPr>
            <a:r>
              <a:rPr lang="nl-NL" sz="1500" dirty="0">
                <a:hlinkClick r:id="rId15"/>
              </a:rPr>
              <a:t>‘Social media channels</a:t>
            </a:r>
            <a:r>
              <a:rPr lang="nl-NL" sz="1500" dirty="0"/>
              <a:t>’ – European Union. </a:t>
            </a:r>
          </a:p>
          <a:p>
            <a:endParaRPr lang="nl-NL" sz="1500" dirty="0"/>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50</a:t>
            </a:fld>
            <a:endParaRPr lang="nl-N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314512"/>
            <a:ext cx="10923588" cy="948047"/>
          </a:xfrm>
        </p:spPr>
        <p:txBody>
          <a:bodyPr>
            <a:normAutofit/>
          </a:bodyPr>
          <a:lstStyle/>
          <a:p>
            <a:r>
              <a:rPr lang="nl-NL" sz="2500" dirty="0"/>
              <a:t>Belangrijke links:</a:t>
            </a:r>
          </a:p>
        </p:txBody>
      </p:sp>
      <p:sp>
        <p:nvSpPr>
          <p:cNvPr id="8" name="Tijdelijke aanduiding voor inhoud 7"/>
          <p:cNvSpPr>
            <a:spLocks noGrp="1"/>
          </p:cNvSpPr>
          <p:nvPr>
            <p:ph sz="quarter" idx="13"/>
          </p:nvPr>
        </p:nvSpPr>
        <p:spPr>
          <a:xfrm>
            <a:off x="635000" y="1388328"/>
            <a:ext cx="10923588" cy="4707316"/>
          </a:xfrm>
        </p:spPr>
        <p:txBody>
          <a:bodyPr>
            <a:normAutofit/>
          </a:bodyPr>
          <a:lstStyle/>
          <a:p>
            <a:pPr marL="0" indent="0" algn="l" rtl="0" fontAlgn="base">
              <a:buNone/>
            </a:pPr>
            <a:r>
              <a:rPr lang="nl-NL" sz="1500" b="0" i="0" u="none" strike="noStrike" dirty="0">
                <a:solidFill>
                  <a:srgbClr val="000000"/>
                </a:solidFill>
                <a:effectLst/>
                <a:latin typeface="Verdana" panose="020B0604030504040204" pitchFamily="34" charset="0"/>
              </a:rPr>
              <a:t>Overige links m.b.t. EU-financiering verhalen en communicatiemateriaal over de EU en haar prioriteiten: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3"/>
              </a:rPr>
              <a:t>‘A new strategic agenda 2019-2024’</a:t>
            </a:r>
            <a:r>
              <a:rPr lang="nl-NL" sz="1500" b="0" i="0" u="none" strike="noStrike" dirty="0">
                <a:solidFill>
                  <a:srgbClr val="000000"/>
                </a:solidFill>
                <a:effectLst/>
                <a:latin typeface="Verdana" panose="020B0604030504040204" pitchFamily="34" charset="0"/>
              </a:rPr>
              <a:t> – European Council.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4"/>
              </a:rPr>
              <a:t>‘The joint priorities of the EU institutions for 2021-2024’</a:t>
            </a:r>
            <a:r>
              <a:rPr lang="nl-NL" sz="1500" b="0" i="0" u="none" strike="noStrike" dirty="0">
                <a:solidFill>
                  <a:srgbClr val="000000"/>
                </a:solidFill>
                <a:effectLst/>
                <a:latin typeface="Verdana" panose="020B0604030504040204" pitchFamily="34" charset="0"/>
              </a:rPr>
              <a:t> – European </a:t>
            </a:r>
            <a:r>
              <a:rPr lang="nl-NL" sz="1500" b="0" i="0" u="none" strike="noStrike" dirty="0" err="1">
                <a:solidFill>
                  <a:srgbClr val="000000"/>
                </a:solidFill>
                <a:effectLst/>
                <a:latin typeface="Verdana" panose="020B0604030504040204" pitchFamily="34" charset="0"/>
              </a:rPr>
              <a:t>Commission</a:t>
            </a:r>
            <a:r>
              <a:rPr lang="nl-NL" sz="1500" b="0" i="0" u="none" strike="noStrike" dirty="0">
                <a:solidFill>
                  <a:srgbClr val="000000"/>
                </a:solidFill>
                <a:effectLst/>
                <a:latin typeface="Verdana" panose="020B0604030504040204" pitchFamily="34" charset="0"/>
              </a:rPr>
              <a:t>.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5"/>
              </a:rPr>
              <a:t>‘The European Comission’s priorities</a:t>
            </a:r>
            <a:r>
              <a:rPr lang="nl-NL" sz="1500" b="0" i="0" u="none" strike="noStrike" dirty="0">
                <a:solidFill>
                  <a:srgbClr val="000000"/>
                </a:solidFill>
                <a:effectLst/>
                <a:latin typeface="Verdana" panose="020B0604030504040204" pitchFamily="34" charset="0"/>
              </a:rPr>
              <a:t>’ – European </a:t>
            </a:r>
            <a:r>
              <a:rPr lang="nl-NL" sz="1500" b="0" i="0" u="none" strike="noStrike" dirty="0" err="1">
                <a:solidFill>
                  <a:srgbClr val="000000"/>
                </a:solidFill>
                <a:effectLst/>
                <a:latin typeface="Verdana" panose="020B0604030504040204" pitchFamily="34" charset="0"/>
              </a:rPr>
              <a:t>Commission</a:t>
            </a:r>
            <a:r>
              <a:rPr lang="nl-NL" sz="1500" b="0" i="0" u="none" strike="noStrike" dirty="0">
                <a:solidFill>
                  <a:srgbClr val="000000"/>
                </a:solidFill>
                <a:effectLst/>
                <a:latin typeface="Verdana" panose="020B0604030504040204" pitchFamily="34" charset="0"/>
              </a:rPr>
              <a:t>.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6"/>
              </a:rPr>
              <a:t>‘Recovery from coronavirus: success stories</a:t>
            </a:r>
            <a:r>
              <a:rPr lang="nl-NL" sz="1500" b="0" i="0" u="none" strike="noStrike" dirty="0">
                <a:solidFill>
                  <a:srgbClr val="000000"/>
                </a:solidFill>
                <a:effectLst/>
                <a:latin typeface="Verdana" panose="020B0604030504040204" pitchFamily="34" charset="0"/>
              </a:rPr>
              <a:t>’ – European </a:t>
            </a:r>
            <a:r>
              <a:rPr lang="nl-NL" sz="1500" b="0" i="0" u="none" strike="noStrike" dirty="0" err="1">
                <a:solidFill>
                  <a:srgbClr val="000000"/>
                </a:solidFill>
                <a:effectLst/>
                <a:latin typeface="Verdana" panose="020B0604030504040204" pitchFamily="34" charset="0"/>
              </a:rPr>
              <a:t>Commission</a:t>
            </a:r>
            <a:r>
              <a:rPr lang="nl-NL" sz="1500" b="0" i="0" u="none" strike="noStrike" dirty="0">
                <a:solidFill>
                  <a:srgbClr val="000000"/>
                </a:solidFill>
                <a:effectLst/>
                <a:latin typeface="Verdana" panose="020B0604030504040204" pitchFamily="34" charset="0"/>
              </a:rPr>
              <a:t>.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7"/>
              </a:rPr>
              <a:t>‘NextGenerationEU</a:t>
            </a:r>
            <a:r>
              <a:rPr lang="nl-NL" sz="1500" b="0" i="0" u="none" strike="noStrike" dirty="0">
                <a:solidFill>
                  <a:srgbClr val="000000"/>
                </a:solidFill>
                <a:effectLst/>
                <a:latin typeface="Verdana" panose="020B0604030504040204" pitchFamily="34" charset="0"/>
              </a:rPr>
              <a:t>’ – European Union.</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8"/>
              </a:rPr>
              <a:t>‘The Recovery and Resilience Facility</a:t>
            </a:r>
            <a:r>
              <a:rPr lang="nl-NL" sz="1500" b="0" i="0" u="none" strike="noStrike" dirty="0">
                <a:solidFill>
                  <a:srgbClr val="000000"/>
                </a:solidFill>
                <a:effectLst/>
                <a:latin typeface="Verdana" panose="020B0604030504040204" pitchFamily="34" charset="0"/>
              </a:rPr>
              <a:t>’ - European </a:t>
            </a:r>
            <a:r>
              <a:rPr lang="nl-NL" sz="1500" b="0" i="0" u="none" strike="noStrike" dirty="0" err="1">
                <a:solidFill>
                  <a:srgbClr val="000000"/>
                </a:solidFill>
                <a:effectLst/>
                <a:latin typeface="Verdana" panose="020B0604030504040204" pitchFamily="34" charset="0"/>
              </a:rPr>
              <a:t>Commission</a:t>
            </a:r>
            <a:r>
              <a:rPr lang="nl-NL" sz="1500" b="0" i="0" u="none" strike="noStrike" dirty="0">
                <a:solidFill>
                  <a:srgbClr val="000000"/>
                </a:solidFill>
                <a:effectLst/>
                <a:latin typeface="Verdana" panose="020B0604030504040204" pitchFamily="34" charset="0"/>
              </a:rPr>
              <a:t>.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9"/>
              </a:rPr>
              <a:t>‘Audiovisual Service</a:t>
            </a:r>
            <a:r>
              <a:rPr lang="nl-NL" sz="1500" b="0" i="0" u="none" strike="noStrike" dirty="0">
                <a:solidFill>
                  <a:srgbClr val="000000"/>
                </a:solidFill>
                <a:effectLst/>
                <a:latin typeface="Verdana" panose="020B0604030504040204" pitchFamily="34" charset="0"/>
              </a:rPr>
              <a:t>’ – European </a:t>
            </a:r>
            <a:r>
              <a:rPr lang="nl-NL" sz="1500" b="0" i="0" u="none" strike="noStrike" dirty="0" err="1">
                <a:solidFill>
                  <a:srgbClr val="000000"/>
                </a:solidFill>
                <a:effectLst/>
                <a:latin typeface="Verdana" panose="020B0604030504040204" pitchFamily="34" charset="0"/>
              </a:rPr>
              <a:t>Commission</a:t>
            </a:r>
            <a:r>
              <a:rPr lang="nl-NL" sz="1500" b="0" i="0" u="none" strike="noStrike" dirty="0">
                <a:solidFill>
                  <a:srgbClr val="000000"/>
                </a:solidFill>
                <a:effectLst/>
                <a:latin typeface="Verdana" panose="020B0604030504040204" pitchFamily="34" charset="0"/>
              </a:rPr>
              <a:t>.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algn="l" rtl="0" fontAlgn="base">
              <a:buFont typeface="Wingdings" pitchFamily="2" charset="2"/>
              <a:buChar char="Ø"/>
            </a:pPr>
            <a:r>
              <a:rPr lang="nl-NL" sz="1500" b="0" i="0" u="sng" strike="noStrike" dirty="0">
                <a:solidFill>
                  <a:srgbClr val="00689A"/>
                </a:solidFill>
                <a:effectLst/>
                <a:latin typeface="Verdana" panose="020B0604030504040204" pitchFamily="34" charset="0"/>
                <a:hlinkClick r:id="rId10"/>
              </a:rPr>
              <a:t>‘Social media channels</a:t>
            </a:r>
            <a:r>
              <a:rPr lang="nl-NL" sz="1500" b="0" i="0" u="none" strike="noStrike" dirty="0">
                <a:solidFill>
                  <a:srgbClr val="000000"/>
                </a:solidFill>
                <a:effectLst/>
                <a:latin typeface="Verdana" panose="020B0604030504040204" pitchFamily="34" charset="0"/>
              </a:rPr>
              <a:t>’ – European Union. </a:t>
            </a:r>
            <a:r>
              <a:rPr lang="en-US" sz="1500" b="0" i="0" dirty="0">
                <a:solidFill>
                  <a:srgbClr val="000000"/>
                </a:solidFill>
                <a:effectLst/>
                <a:latin typeface="Verdana" panose="020B0604030504040204" pitchFamily="34" charset="0"/>
              </a:rPr>
              <a:t>​</a:t>
            </a:r>
            <a:endParaRPr lang="en-US" sz="1500" b="0" i="0" dirty="0">
              <a:solidFill>
                <a:srgbClr val="000000"/>
              </a:solidFill>
              <a:effectLst/>
              <a:latin typeface="Arial" panose="020B0604020202020204" pitchFamily="34" charset="0"/>
            </a:endParaRPr>
          </a:p>
          <a:p>
            <a:pPr marL="0" indent="0">
              <a:buNone/>
            </a:pPr>
            <a:endParaRPr lang="nl-NL" sz="1500" dirty="0"/>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51</a:t>
            </a:fld>
            <a:endParaRPr lang="nl-NL" dirty="0"/>
          </a:p>
        </p:txBody>
      </p:sp>
    </p:spTree>
    <p:extLst>
      <p:ext uri="{BB962C8B-B14F-4D97-AF65-F5344CB8AC3E}">
        <p14:creationId xmlns:p14="http://schemas.microsoft.com/office/powerpoint/2010/main" val="162943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73CECB8-52CF-AA8D-E6C5-364FDC77C3AE}"/>
              </a:ext>
            </a:extLst>
          </p:cNvPr>
          <p:cNvSpPr>
            <a:spLocks noGrp="1"/>
          </p:cNvSpPr>
          <p:nvPr>
            <p:ph type="dt" sz="half" idx="20"/>
          </p:nvPr>
        </p:nvSpPr>
        <p:spPr/>
        <p:txBody>
          <a:bodyPr/>
          <a:lstStyle/>
          <a:p>
            <a:endParaRPr lang="nl-NL" dirty="0"/>
          </a:p>
        </p:txBody>
      </p:sp>
      <p:sp>
        <p:nvSpPr>
          <p:cNvPr id="4" name="Footer Placeholder 3">
            <a:extLst>
              <a:ext uri="{FF2B5EF4-FFF2-40B4-BE49-F238E27FC236}">
                <a16:creationId xmlns:a16="http://schemas.microsoft.com/office/drawing/2014/main" id="{1CA8CB53-87FB-D575-4CD1-712DD0EF9CA7}"/>
              </a:ext>
            </a:extLst>
          </p:cNvPr>
          <p:cNvSpPr>
            <a:spLocks noGrp="1"/>
          </p:cNvSpPr>
          <p:nvPr>
            <p:ph type="ftr" sz="quarter" idx="21"/>
          </p:nvPr>
        </p:nvSpPr>
        <p:spPr/>
        <p:txBody>
          <a:bodyPr/>
          <a:lstStyle/>
          <a:p>
            <a:endParaRPr lang="nl-NL" dirty="0"/>
          </a:p>
        </p:txBody>
      </p:sp>
      <p:sp>
        <p:nvSpPr>
          <p:cNvPr id="5" name="Slide Number Placeholder 4">
            <a:extLst>
              <a:ext uri="{FF2B5EF4-FFF2-40B4-BE49-F238E27FC236}">
                <a16:creationId xmlns:a16="http://schemas.microsoft.com/office/drawing/2014/main" id="{A132B59E-D2C8-135D-F6DE-61F4E4998AC4}"/>
              </a:ext>
            </a:extLst>
          </p:cNvPr>
          <p:cNvSpPr>
            <a:spLocks noGrp="1"/>
          </p:cNvSpPr>
          <p:nvPr>
            <p:ph type="sldNum" sz="quarter" idx="22"/>
          </p:nvPr>
        </p:nvSpPr>
        <p:spPr/>
        <p:txBody>
          <a:bodyPr/>
          <a:lstStyle/>
          <a:p>
            <a:fld id="{10A0A6AF-03C5-477E-939A-E28F7E7F05EA}" type="slidenum">
              <a:rPr lang="nl-NL" smtClean="0"/>
              <a:pPr/>
              <a:t>52</a:t>
            </a:fld>
            <a:endParaRPr lang="nl-NL" dirty="0"/>
          </a:p>
        </p:txBody>
      </p:sp>
      <p:pic>
        <p:nvPicPr>
          <p:cNvPr id="2050" name="Picture 2" descr="A black background with white text&#10;&#10;Description automatically generated">
            <a:extLst>
              <a:ext uri="{FF2B5EF4-FFF2-40B4-BE49-F238E27FC236}">
                <a16:creationId xmlns:a16="http://schemas.microsoft.com/office/drawing/2014/main" id="{762BEF26-1646-78EB-B953-2F6B6F8372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973" y="2746536"/>
            <a:ext cx="5323840" cy="13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5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BA95FFC-7FAE-1AC6-FAA2-0C956D3C5A5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2832" r="2832"/>
          <a:stretch>
            <a:fillRect/>
          </a:stretch>
        </p:blipFill>
        <p:spPr/>
      </p:pic>
      <p:sp>
        <p:nvSpPr>
          <p:cNvPr id="4" name="Title 3">
            <a:extLst>
              <a:ext uri="{FF2B5EF4-FFF2-40B4-BE49-F238E27FC236}">
                <a16:creationId xmlns:a16="http://schemas.microsoft.com/office/drawing/2014/main" id="{BCBD34F2-D0ED-A2AA-2979-1BFA26E55809}"/>
              </a:ext>
            </a:extLst>
          </p:cNvPr>
          <p:cNvSpPr>
            <a:spLocks noGrp="1"/>
          </p:cNvSpPr>
          <p:nvPr>
            <p:ph type="ctrTitle"/>
          </p:nvPr>
        </p:nvSpPr>
        <p:spPr>
          <a:xfrm>
            <a:off x="6553200" y="1885467"/>
            <a:ext cx="5004000" cy="2052352"/>
          </a:xfrm>
        </p:spPr>
        <p:txBody>
          <a:bodyPr>
            <a:normAutofit fontScale="90000"/>
          </a:bodyPr>
          <a:lstStyle/>
          <a:p>
            <a:r>
              <a:rPr lang="nl-NL" dirty="0"/>
              <a:t>Wetsartikelen omtrent de communicatie- en zichtbaarheidseisen </a:t>
            </a:r>
          </a:p>
        </p:txBody>
      </p:sp>
      <p:sp>
        <p:nvSpPr>
          <p:cNvPr id="5" name="Subtitle 4">
            <a:extLst>
              <a:ext uri="{FF2B5EF4-FFF2-40B4-BE49-F238E27FC236}">
                <a16:creationId xmlns:a16="http://schemas.microsoft.com/office/drawing/2014/main" id="{AABEAB21-967B-C97F-718F-1B3E6E07E4D4}"/>
              </a:ext>
            </a:extLst>
          </p:cNvPr>
          <p:cNvSpPr>
            <a:spLocks noGrp="1"/>
          </p:cNvSpPr>
          <p:nvPr>
            <p:ph type="subTitle" idx="1"/>
          </p:nvPr>
        </p:nvSpPr>
        <p:spPr/>
        <p:txBody>
          <a:bodyPr vert="horz" lIns="104400" tIns="90000" rIns="90000" bIns="46800" rtlCol="0" anchor="t">
            <a:normAutofit/>
          </a:bodyPr>
          <a:lstStyle/>
          <a:p>
            <a:r>
              <a:rPr lang="en-NL" b="1" dirty="0"/>
              <a:t>Herstel en Veerkrachtfaciliteit </a:t>
            </a:r>
          </a:p>
          <a:p>
            <a:r>
              <a:rPr lang="en-NL" dirty="0">
                <a:hlinkClick r:id="rId4">
                  <a:extLst>
                    <a:ext uri="{A12FA001-AC4F-418D-AE19-62706E023703}">
                      <ahyp:hlinkClr xmlns:ahyp="http://schemas.microsoft.com/office/drawing/2018/hyperlinkcolor" val="tx"/>
                    </a:ext>
                  </a:extLst>
                </a:hlinkClick>
              </a:rPr>
              <a:t>Klik hier</a:t>
            </a:r>
            <a:r>
              <a:rPr lang="en-NL" dirty="0"/>
              <a:t> voor de volledige regelgeving</a:t>
            </a:r>
            <a:endParaRPr lang="en-NL" dirty="0">
              <a:ea typeface="Verdana"/>
            </a:endParaRPr>
          </a:p>
        </p:txBody>
      </p:sp>
    </p:spTree>
    <p:extLst>
      <p:ext uri="{BB962C8B-B14F-4D97-AF65-F5344CB8AC3E}">
        <p14:creationId xmlns:p14="http://schemas.microsoft.com/office/powerpoint/2010/main" val="255412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7</a:t>
            </a:fld>
            <a:endParaRPr lang="nl-NL" dirty="0"/>
          </a:p>
        </p:txBody>
      </p:sp>
      <p:sp>
        <p:nvSpPr>
          <p:cNvPr id="4" name="Rectangle 3">
            <a:extLst>
              <a:ext uri="{FF2B5EF4-FFF2-40B4-BE49-F238E27FC236}">
                <a16:creationId xmlns:a16="http://schemas.microsoft.com/office/drawing/2014/main" id="{BA6694FC-0CA1-082F-D8B9-03AFE490641E}"/>
              </a:ext>
            </a:extLst>
          </p:cNvPr>
          <p:cNvSpPr/>
          <p:nvPr/>
        </p:nvSpPr>
        <p:spPr>
          <a:xfrm>
            <a:off x="713798" y="808623"/>
            <a:ext cx="11098973" cy="4616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L" b="1" dirty="0"/>
              <a:t>Artikel 34 van de HVF-verordening en artikel 10 van de financieringsovereenkomst</a:t>
            </a:r>
            <a:endParaRPr lang="en-NL" dirty="0"/>
          </a:p>
        </p:txBody>
      </p:sp>
      <p:sp>
        <p:nvSpPr>
          <p:cNvPr id="10" name="Rectangle 9">
            <a:extLst>
              <a:ext uri="{FF2B5EF4-FFF2-40B4-BE49-F238E27FC236}">
                <a16:creationId xmlns:a16="http://schemas.microsoft.com/office/drawing/2014/main" id="{0D6E9E6A-E67A-496E-9D53-45751CFDE366}"/>
              </a:ext>
            </a:extLst>
          </p:cNvPr>
          <p:cNvSpPr/>
          <p:nvPr/>
        </p:nvSpPr>
        <p:spPr>
          <a:xfrm>
            <a:off x="713793" y="1522114"/>
            <a:ext cx="11098973" cy="1277305"/>
          </a:xfrm>
          <a:prstGeom prst="rect">
            <a:avLst/>
          </a:prstGeom>
          <a:solidFill>
            <a:srgbClr val="E5B2CF"/>
          </a:solidFill>
          <a:ln>
            <a:solidFill>
              <a:srgbClr val="E5B2C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NL" sz="1400" dirty="0">
                <a:solidFill>
                  <a:schemeClr val="tx1"/>
                </a:solidFill>
              </a:rPr>
              <a:t>De </a:t>
            </a:r>
            <a:r>
              <a:rPr lang="en-NL" sz="1400" b="1" dirty="0">
                <a:solidFill>
                  <a:schemeClr val="tx1"/>
                </a:solidFill>
              </a:rPr>
              <a:t>HVF-</a:t>
            </a:r>
            <a:r>
              <a:rPr lang="en-NL" sz="1400" b="1" dirty="0" err="1">
                <a:solidFill>
                  <a:schemeClr val="tx1"/>
                </a:solidFill>
              </a:rPr>
              <a:t>verordening</a:t>
            </a:r>
            <a:r>
              <a:rPr lang="en-NL" sz="1400" b="1" dirty="0">
                <a:solidFill>
                  <a:schemeClr val="tx1"/>
                </a:solidFill>
              </a:rPr>
              <a:t> </a:t>
            </a:r>
            <a:r>
              <a:rPr lang="en-NL" sz="1400" dirty="0">
                <a:solidFill>
                  <a:schemeClr val="tx1"/>
                </a:solidFill>
              </a:rPr>
              <a:t>is </a:t>
            </a:r>
            <a:r>
              <a:rPr lang="en-NL" sz="1400" dirty="0" err="1">
                <a:solidFill>
                  <a:schemeClr val="tx1"/>
                </a:solidFill>
              </a:rPr>
              <a:t>een</a:t>
            </a:r>
            <a:r>
              <a:rPr lang="en-NL" sz="1400" dirty="0">
                <a:solidFill>
                  <a:schemeClr val="tx1"/>
                </a:solidFill>
              </a:rPr>
              <a:t> </a:t>
            </a:r>
            <a:r>
              <a:rPr lang="en-NL" sz="1400" dirty="0" err="1">
                <a:solidFill>
                  <a:schemeClr val="tx1"/>
                </a:solidFill>
              </a:rPr>
              <a:t>wetgevingsinstrument</a:t>
            </a:r>
            <a:r>
              <a:rPr lang="en-NL" sz="1400" dirty="0">
                <a:solidFill>
                  <a:schemeClr val="tx1"/>
                </a:solidFill>
              </a:rPr>
              <a:t> </a:t>
            </a:r>
            <a:r>
              <a:rPr lang="en-NL" sz="1400" dirty="0" err="1">
                <a:solidFill>
                  <a:schemeClr val="tx1"/>
                </a:solidFill>
              </a:rPr>
              <a:t>dat</a:t>
            </a:r>
            <a:r>
              <a:rPr lang="en-NL" sz="1400" dirty="0">
                <a:solidFill>
                  <a:schemeClr val="tx1"/>
                </a:solidFill>
              </a:rPr>
              <a:t> </a:t>
            </a:r>
            <a:r>
              <a:rPr lang="en-NL" sz="1400" dirty="0" err="1">
                <a:solidFill>
                  <a:schemeClr val="tx1"/>
                </a:solidFill>
              </a:rPr>
              <a:t>strekt</a:t>
            </a:r>
            <a:r>
              <a:rPr lang="en-NL" sz="1400" dirty="0">
                <a:solidFill>
                  <a:schemeClr val="tx1"/>
                </a:solidFill>
              </a:rPr>
              <a:t> tot </a:t>
            </a:r>
            <a:r>
              <a:rPr lang="en-NL" sz="1400" dirty="0" err="1">
                <a:solidFill>
                  <a:schemeClr val="tx1"/>
                </a:solidFill>
              </a:rPr>
              <a:t>instelling</a:t>
            </a:r>
            <a:r>
              <a:rPr lang="en-NL" sz="1400" dirty="0">
                <a:solidFill>
                  <a:schemeClr val="tx1"/>
                </a:solidFill>
              </a:rPr>
              <a:t> van de </a:t>
            </a:r>
            <a:r>
              <a:rPr lang="en-NL" sz="1400" dirty="0" err="1">
                <a:solidFill>
                  <a:schemeClr val="tx1"/>
                </a:solidFill>
              </a:rPr>
              <a:t>herstel</a:t>
            </a:r>
            <a:r>
              <a:rPr lang="en-NL" sz="1400" dirty="0">
                <a:solidFill>
                  <a:schemeClr val="tx1"/>
                </a:solidFill>
              </a:rPr>
              <a:t>– </a:t>
            </a:r>
            <a:r>
              <a:rPr lang="en-NL" sz="1400" dirty="0" err="1">
                <a:solidFill>
                  <a:schemeClr val="tx1"/>
                </a:solidFill>
              </a:rPr>
              <a:t>en</a:t>
            </a:r>
            <a:r>
              <a:rPr lang="en-NL" sz="1400" dirty="0">
                <a:solidFill>
                  <a:schemeClr val="tx1"/>
                </a:solidFill>
              </a:rPr>
              <a:t> </a:t>
            </a:r>
            <a:r>
              <a:rPr lang="en-NL" sz="1400" dirty="0" err="1">
                <a:solidFill>
                  <a:schemeClr val="tx1"/>
                </a:solidFill>
              </a:rPr>
              <a:t>veerkrachtfaciliteit</a:t>
            </a:r>
            <a:r>
              <a:rPr lang="en-NL" sz="1400" dirty="0">
                <a:solidFill>
                  <a:schemeClr val="tx1"/>
                </a:solidFill>
              </a:rPr>
              <a:t>. De </a:t>
            </a:r>
            <a:r>
              <a:rPr lang="en-NL" sz="1400" dirty="0" err="1">
                <a:solidFill>
                  <a:schemeClr val="tx1"/>
                </a:solidFill>
              </a:rPr>
              <a:t>verordening</a:t>
            </a:r>
            <a:r>
              <a:rPr lang="en-NL" sz="1400" dirty="0">
                <a:solidFill>
                  <a:schemeClr val="tx1"/>
                </a:solidFill>
              </a:rPr>
              <a:t> </a:t>
            </a:r>
            <a:r>
              <a:rPr lang="en-NL" sz="1400" dirty="0" err="1">
                <a:solidFill>
                  <a:schemeClr val="tx1"/>
                </a:solidFill>
              </a:rPr>
              <a:t>bevat</a:t>
            </a:r>
            <a:r>
              <a:rPr lang="en-NL" sz="1400" dirty="0">
                <a:solidFill>
                  <a:schemeClr val="tx1"/>
                </a:solidFill>
              </a:rPr>
              <a:t> de </a:t>
            </a:r>
            <a:r>
              <a:rPr lang="en-NL" sz="1400" dirty="0" err="1">
                <a:solidFill>
                  <a:schemeClr val="tx1"/>
                </a:solidFill>
              </a:rPr>
              <a:t>doelen</a:t>
            </a:r>
            <a:r>
              <a:rPr lang="en-NL" sz="1400" dirty="0">
                <a:solidFill>
                  <a:schemeClr val="tx1"/>
                </a:solidFill>
              </a:rPr>
              <a:t> van de </a:t>
            </a:r>
            <a:r>
              <a:rPr lang="en-NL" sz="1400" dirty="0" err="1">
                <a:solidFill>
                  <a:schemeClr val="tx1"/>
                </a:solidFill>
              </a:rPr>
              <a:t>faciliteit</a:t>
            </a:r>
            <a:r>
              <a:rPr lang="en-NL" sz="1400" dirty="0">
                <a:solidFill>
                  <a:schemeClr val="tx1"/>
                </a:solidFill>
              </a:rPr>
              <a:t> </a:t>
            </a:r>
            <a:r>
              <a:rPr lang="en-NL" sz="1400" dirty="0" err="1">
                <a:solidFill>
                  <a:schemeClr val="tx1"/>
                </a:solidFill>
              </a:rPr>
              <a:t>en</a:t>
            </a:r>
            <a:r>
              <a:rPr lang="en-NL" sz="1400" dirty="0">
                <a:solidFill>
                  <a:schemeClr val="tx1"/>
                </a:solidFill>
              </a:rPr>
              <a:t> de criteria om in </a:t>
            </a:r>
            <a:r>
              <a:rPr lang="en-NL" sz="1400" dirty="0" err="1">
                <a:solidFill>
                  <a:schemeClr val="tx1"/>
                </a:solidFill>
              </a:rPr>
              <a:t>aanmerking</a:t>
            </a:r>
            <a:r>
              <a:rPr lang="en-NL" sz="1400" dirty="0">
                <a:solidFill>
                  <a:schemeClr val="tx1"/>
                </a:solidFill>
              </a:rPr>
              <a:t> </a:t>
            </a:r>
            <a:r>
              <a:rPr lang="en-NL" sz="1400" dirty="0" err="1">
                <a:solidFill>
                  <a:schemeClr val="tx1"/>
                </a:solidFill>
              </a:rPr>
              <a:t>te</a:t>
            </a:r>
            <a:r>
              <a:rPr lang="en-NL" sz="1400" dirty="0">
                <a:solidFill>
                  <a:schemeClr val="tx1"/>
                </a:solidFill>
              </a:rPr>
              <a:t> </a:t>
            </a:r>
            <a:r>
              <a:rPr lang="en-NL" sz="1400" dirty="0" err="1">
                <a:solidFill>
                  <a:schemeClr val="tx1"/>
                </a:solidFill>
              </a:rPr>
              <a:t>komen</a:t>
            </a:r>
            <a:r>
              <a:rPr lang="en-NL" sz="1400" dirty="0">
                <a:solidFill>
                  <a:schemeClr val="tx1"/>
                </a:solidFill>
              </a:rPr>
              <a:t> </a:t>
            </a:r>
            <a:r>
              <a:rPr lang="en-NL" sz="1400" dirty="0" err="1">
                <a:solidFill>
                  <a:schemeClr val="tx1"/>
                </a:solidFill>
              </a:rPr>
              <a:t>voor</a:t>
            </a:r>
            <a:r>
              <a:rPr lang="en-NL" sz="1400" dirty="0">
                <a:solidFill>
                  <a:schemeClr val="tx1"/>
                </a:solidFill>
              </a:rPr>
              <a:t> financiering. De </a:t>
            </a:r>
            <a:r>
              <a:rPr lang="en-NL" sz="1400" dirty="0" err="1">
                <a:solidFill>
                  <a:schemeClr val="tx1"/>
                </a:solidFill>
              </a:rPr>
              <a:t>herstel</a:t>
            </a:r>
            <a:r>
              <a:rPr lang="en-NL" sz="1400" dirty="0">
                <a:solidFill>
                  <a:schemeClr val="tx1"/>
                </a:solidFill>
              </a:rPr>
              <a:t>- </a:t>
            </a:r>
            <a:r>
              <a:rPr lang="en-NL" sz="1400" dirty="0" err="1">
                <a:solidFill>
                  <a:schemeClr val="tx1"/>
                </a:solidFill>
              </a:rPr>
              <a:t>en</a:t>
            </a:r>
            <a:r>
              <a:rPr lang="en-NL" sz="1400" dirty="0">
                <a:solidFill>
                  <a:schemeClr val="tx1"/>
                </a:solidFill>
              </a:rPr>
              <a:t> </a:t>
            </a:r>
            <a:r>
              <a:rPr lang="en-NL" sz="1400" dirty="0" err="1">
                <a:solidFill>
                  <a:schemeClr val="tx1"/>
                </a:solidFill>
              </a:rPr>
              <a:t>veerkrachtfaciliteit</a:t>
            </a:r>
            <a:r>
              <a:rPr lang="en-NL" sz="1400" dirty="0">
                <a:solidFill>
                  <a:schemeClr val="tx1"/>
                </a:solidFill>
              </a:rPr>
              <a:t> </a:t>
            </a:r>
            <a:r>
              <a:rPr lang="en-NL" sz="1400" dirty="0" err="1">
                <a:solidFill>
                  <a:schemeClr val="tx1"/>
                </a:solidFill>
              </a:rPr>
              <a:t>heeft</a:t>
            </a:r>
            <a:r>
              <a:rPr lang="en-NL" sz="1400" dirty="0">
                <a:solidFill>
                  <a:schemeClr val="tx1"/>
                </a:solidFill>
              </a:rPr>
              <a:t> ten </a:t>
            </a:r>
            <a:r>
              <a:rPr lang="en-NL" sz="1400" dirty="0" err="1">
                <a:solidFill>
                  <a:schemeClr val="tx1"/>
                </a:solidFill>
              </a:rPr>
              <a:t>doel</a:t>
            </a:r>
            <a:r>
              <a:rPr lang="en-NL" sz="1400" dirty="0">
                <a:solidFill>
                  <a:schemeClr val="tx1"/>
                </a:solidFill>
              </a:rPr>
              <a:t> de economische, sociale en territoriale cohesie van de EU te verbeteren. </a:t>
            </a:r>
          </a:p>
          <a:p>
            <a:pPr marL="285750" indent="-285750">
              <a:buFont typeface="Wingdings" pitchFamily="2" charset="2"/>
              <a:buChar char="Ø"/>
            </a:pPr>
            <a:r>
              <a:rPr lang="en-NL" sz="1400" dirty="0">
                <a:solidFill>
                  <a:schemeClr val="tx1"/>
                </a:solidFill>
              </a:rPr>
              <a:t>Artikel 34 van de HVF-verordening betreft enkele communicatie- en zichtbaarheidseisen en slotbepalingen. </a:t>
            </a:r>
          </a:p>
        </p:txBody>
      </p:sp>
      <p:sp>
        <p:nvSpPr>
          <p:cNvPr id="11" name="Rectangle 10">
            <a:extLst>
              <a:ext uri="{FF2B5EF4-FFF2-40B4-BE49-F238E27FC236}">
                <a16:creationId xmlns:a16="http://schemas.microsoft.com/office/drawing/2014/main" id="{0B2F7107-C3BE-A8FF-9DEB-D3FAA1B5A159}"/>
              </a:ext>
            </a:extLst>
          </p:cNvPr>
          <p:cNvSpPr/>
          <p:nvPr/>
        </p:nvSpPr>
        <p:spPr>
          <a:xfrm>
            <a:off x="713792" y="3051245"/>
            <a:ext cx="11098971" cy="1391312"/>
          </a:xfrm>
          <a:prstGeom prst="rect">
            <a:avLst/>
          </a:prstGeom>
          <a:solidFill>
            <a:srgbClr val="F2D9E7"/>
          </a:solidFill>
          <a:ln>
            <a:solidFill>
              <a:srgbClr val="F2D9E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NL" sz="1400" dirty="0">
                <a:solidFill>
                  <a:schemeClr val="tx1"/>
                </a:solidFill>
              </a:rPr>
              <a:t>De </a:t>
            </a:r>
            <a:r>
              <a:rPr lang="en-NL" sz="1400" b="1" dirty="0">
                <a:solidFill>
                  <a:schemeClr val="tx1"/>
                </a:solidFill>
              </a:rPr>
              <a:t>financieringsovereenkomst</a:t>
            </a:r>
            <a:r>
              <a:rPr lang="en-NL" sz="1400" dirty="0">
                <a:solidFill>
                  <a:schemeClr val="tx1"/>
                </a:solidFill>
              </a:rPr>
              <a:t> is het specifieke akkoord tussen de Europese Commissie en Nederland waarin onder meer de details en voorwaarden van de financiering, de vereisten voor het uitbetalen van fondsen en de regels voor monitoring en rapportage zijn vastgesteld om ervoor te zorgen dat de middelen effectief worden gebruikt en verantwoord worden besteed. </a:t>
            </a:r>
          </a:p>
          <a:p>
            <a:pPr marL="285750" indent="-285750">
              <a:buFont typeface="Wingdings" pitchFamily="2" charset="2"/>
              <a:buChar char="Ø"/>
            </a:pPr>
            <a:r>
              <a:rPr lang="en-NL" sz="1400" dirty="0">
                <a:solidFill>
                  <a:schemeClr val="tx1"/>
                </a:solidFill>
              </a:rPr>
              <a:t>Artikel 10 van de </a:t>
            </a:r>
            <a:r>
              <a:rPr lang="en-NL" sz="1400" dirty="0" err="1">
                <a:solidFill>
                  <a:schemeClr val="tx1"/>
                </a:solidFill>
              </a:rPr>
              <a:t>financieringsovereenkomst</a:t>
            </a:r>
            <a:r>
              <a:rPr lang="en-NL" sz="1400" dirty="0">
                <a:solidFill>
                  <a:schemeClr val="tx1"/>
                </a:solidFill>
              </a:rPr>
              <a:t> is </a:t>
            </a:r>
            <a:r>
              <a:rPr lang="en-NL" sz="1400" dirty="0" err="1">
                <a:solidFill>
                  <a:schemeClr val="tx1"/>
                </a:solidFill>
              </a:rPr>
              <a:t>een</a:t>
            </a:r>
            <a:r>
              <a:rPr lang="en-NL" sz="1400" dirty="0">
                <a:solidFill>
                  <a:schemeClr val="tx1"/>
                </a:solidFill>
              </a:rPr>
              <a:t> </a:t>
            </a:r>
            <a:r>
              <a:rPr lang="en-NL" sz="1400" dirty="0" err="1">
                <a:solidFill>
                  <a:schemeClr val="tx1"/>
                </a:solidFill>
              </a:rPr>
              <a:t>aanvulling</a:t>
            </a:r>
            <a:r>
              <a:rPr lang="en-NL" sz="1400" dirty="0">
                <a:solidFill>
                  <a:schemeClr val="tx1"/>
                </a:solidFill>
              </a:rPr>
              <a:t> op </a:t>
            </a:r>
            <a:r>
              <a:rPr lang="en-NL" sz="1400" dirty="0" err="1">
                <a:solidFill>
                  <a:schemeClr val="tx1"/>
                </a:solidFill>
              </a:rPr>
              <a:t>artikel</a:t>
            </a:r>
            <a:r>
              <a:rPr lang="en-NL" sz="1400" dirty="0">
                <a:solidFill>
                  <a:schemeClr val="tx1"/>
                </a:solidFill>
              </a:rPr>
              <a:t> 34 </a:t>
            </a:r>
            <a:r>
              <a:rPr lang="en-NL" sz="1400" dirty="0" err="1">
                <a:solidFill>
                  <a:schemeClr val="tx1"/>
                </a:solidFill>
              </a:rPr>
              <a:t>en</a:t>
            </a:r>
            <a:r>
              <a:rPr lang="en-NL" sz="1400" dirty="0">
                <a:solidFill>
                  <a:schemeClr val="tx1"/>
                </a:solidFill>
              </a:rPr>
              <a:t> </a:t>
            </a:r>
            <a:r>
              <a:rPr lang="en-NL" sz="1400" dirty="0" err="1">
                <a:solidFill>
                  <a:schemeClr val="tx1"/>
                </a:solidFill>
              </a:rPr>
              <a:t>gaat</a:t>
            </a:r>
            <a:r>
              <a:rPr lang="en-NL" sz="1400" dirty="0">
                <a:solidFill>
                  <a:schemeClr val="tx1"/>
                </a:solidFill>
              </a:rPr>
              <a:t> </a:t>
            </a:r>
            <a:r>
              <a:rPr lang="en-NL" sz="1400" dirty="0" err="1">
                <a:solidFill>
                  <a:schemeClr val="tx1"/>
                </a:solidFill>
              </a:rPr>
              <a:t>specifieker</a:t>
            </a:r>
            <a:r>
              <a:rPr lang="en-NL" sz="1400" dirty="0">
                <a:solidFill>
                  <a:schemeClr val="tx1"/>
                </a:solidFill>
              </a:rPr>
              <a:t> in op </a:t>
            </a:r>
            <a:r>
              <a:rPr lang="nl-NL" sz="1400" dirty="0">
                <a:solidFill>
                  <a:schemeClr val="tx1"/>
                </a:solidFill>
              </a:rPr>
              <a:t>publicatie van </a:t>
            </a:r>
            <a:r>
              <a:rPr lang="nl-NL" sz="1400">
                <a:solidFill>
                  <a:schemeClr val="tx1"/>
                </a:solidFill>
              </a:rPr>
              <a:t>informatie, zichtbaarheid van financiering door de Europese Unie, en gebruiksrecht.</a:t>
            </a:r>
            <a:r>
              <a:rPr lang="en-NL" sz="1400" dirty="0">
                <a:solidFill>
                  <a:schemeClr val="tx1"/>
                </a:solidFill>
              </a:rPr>
              <a:t> </a:t>
            </a:r>
            <a:endParaRPr lang="en-NL" sz="1400" dirty="0">
              <a:solidFill>
                <a:schemeClr val="tx1"/>
              </a:solidFill>
              <a:ea typeface="Verdana"/>
            </a:endParaRPr>
          </a:p>
        </p:txBody>
      </p:sp>
      <p:sp>
        <p:nvSpPr>
          <p:cNvPr id="12" name="TextBox 11">
            <a:extLst>
              <a:ext uri="{FF2B5EF4-FFF2-40B4-BE49-F238E27FC236}">
                <a16:creationId xmlns:a16="http://schemas.microsoft.com/office/drawing/2014/main" id="{FB3DD9C9-85D8-FC0B-6C5E-F2E0C1AF6258}"/>
              </a:ext>
            </a:extLst>
          </p:cNvPr>
          <p:cNvSpPr txBox="1"/>
          <p:nvPr/>
        </p:nvSpPr>
        <p:spPr>
          <a:xfrm>
            <a:off x="713794" y="4694383"/>
            <a:ext cx="11098972" cy="1169551"/>
          </a:xfrm>
          <a:prstGeom prst="rect">
            <a:avLst/>
          </a:prstGeom>
          <a:noFill/>
          <a:ln>
            <a:solidFill>
              <a:srgbClr val="F2D9E7"/>
            </a:solidFill>
          </a:ln>
        </p:spPr>
        <p:txBody>
          <a:bodyPr wrap="square" rtlCol="0" anchor="t">
            <a:spAutoFit/>
          </a:bodyPr>
          <a:lstStyle/>
          <a:p>
            <a:r>
              <a:rPr lang="en-GB" sz="1400" i="1" u="sng" dirty="0"/>
              <a:t>V</a:t>
            </a:r>
            <a:r>
              <a:rPr lang="en-NL" sz="1400" i="1" u="sng" dirty="0"/>
              <a:t>oor de scope van deze presentatie die zich richt op communicatie- en zichtbaarheidseisen zijn artikel 34 van de HVF-verordening en artikel 10 van de financieringsovereenkomst het meest relevant.</a:t>
            </a:r>
            <a:r>
              <a:rPr lang="en-NL" sz="1400" i="1" dirty="0"/>
              <a:t> </a:t>
            </a:r>
          </a:p>
          <a:p>
            <a:endParaRPr lang="en-NL" sz="1400" i="1" dirty="0"/>
          </a:p>
          <a:p>
            <a:r>
              <a:rPr lang="en-NL" sz="1400" dirty="0"/>
              <a:t>De volgende slides geven de bovengenoemde artikelen weer waarbij specifiek de blauw gearceerde passages relevant zijn voor jou. </a:t>
            </a:r>
            <a:endParaRPr lang="en-NL" sz="1400" dirty="0">
              <a:ea typeface="Verdana"/>
            </a:endParaRPr>
          </a:p>
        </p:txBody>
      </p:sp>
    </p:spTree>
    <p:extLst>
      <p:ext uri="{BB962C8B-B14F-4D97-AF65-F5344CB8AC3E}">
        <p14:creationId xmlns:p14="http://schemas.microsoft.com/office/powerpoint/2010/main" val="266532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634206" y="849035"/>
            <a:ext cx="10923588" cy="1226174"/>
          </a:xfrm>
        </p:spPr>
        <p:txBody>
          <a:bodyPr>
            <a:normAutofit fontScale="90000"/>
          </a:bodyPr>
          <a:lstStyle/>
          <a:p>
            <a:pPr>
              <a:tabLst>
                <a:tab pos="3243263" algn="l"/>
              </a:tabLst>
            </a:pPr>
            <a:br>
              <a:rPr lang="nl-NL" sz="4400" dirty="0"/>
            </a:br>
            <a:r>
              <a:rPr lang="nl-NL" sz="2800" dirty="0"/>
              <a:t>Verordening (EU) 2021/241 van het Europees Parlement en de Raad van 12 februari 2021 tot instelling van de herstel- en veerkrachtfaciliteit </a:t>
            </a:r>
            <a:br>
              <a:rPr lang="nl-NL" sz="2000" i="1" dirty="0"/>
            </a:br>
            <a:r>
              <a:rPr lang="nl-NL" sz="2000" b="1" i="1" dirty="0"/>
              <a:t>Artikel 34 </a:t>
            </a:r>
            <a:r>
              <a:rPr lang="nl-NL" sz="2000" i="1" dirty="0"/>
              <a:t>– informatie, communicatie en publiciteit</a:t>
            </a:r>
            <a:endParaRPr lang="nl-NL" i="1" dirty="0"/>
          </a:p>
        </p:txBody>
      </p:sp>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634206" y="2175228"/>
            <a:ext cx="10923588" cy="4368260"/>
          </a:xfrm>
        </p:spPr>
        <p:txBody>
          <a:bodyPr>
            <a:normAutofit/>
          </a:bodyPr>
          <a:lstStyle/>
          <a:p>
            <a:r>
              <a:rPr lang="nl-NL" sz="1500" dirty="0"/>
              <a:t>(1) De Commissie kan communicatieactiviteiten ontplooien om </a:t>
            </a:r>
            <a:r>
              <a:rPr lang="nl-NL" sz="1500" dirty="0">
                <a:solidFill>
                  <a:schemeClr val="bg1"/>
                </a:solidFill>
                <a:highlight>
                  <a:srgbClr val="00689A"/>
                </a:highlight>
              </a:rPr>
              <a:t>zichtbaarheid te geven aan de Uniefinanciering</a:t>
            </a:r>
            <a:r>
              <a:rPr lang="nl-NL" sz="1500" dirty="0">
                <a:solidFill>
                  <a:schemeClr val="bg1"/>
                </a:solidFill>
              </a:rPr>
              <a:t> </a:t>
            </a:r>
            <a:r>
              <a:rPr lang="nl-NL" sz="1500" dirty="0"/>
              <a:t>voor de in het desbetreffende herstel-en veerkrachtplan beoogde financiële steun, onder meer door gezamenlijke communicatieactiviteiten met de betrokken nationale autoriteiten. In voorkomend geval kan de Commissie ervoor zorgen dat door middel van een financieringsverklaring wordt meegedeeld en erkend dat sprake is van steun in het kader van de faciliteit. </a:t>
            </a:r>
          </a:p>
          <a:p>
            <a:r>
              <a:rPr lang="nl-NL" sz="1500" dirty="0"/>
              <a:t>(2) De ontvangers van de Uniefinanciering erkennen de oorsprong van en geven zichtbaarheid aan de Uniefinanciering, onder meer </a:t>
            </a:r>
            <a:r>
              <a:rPr lang="nl-NL" sz="1500" dirty="0">
                <a:solidFill>
                  <a:schemeClr val="bg1"/>
                </a:solidFill>
                <a:highlight>
                  <a:srgbClr val="00689A"/>
                </a:highlight>
              </a:rPr>
              <a:t>door waar nodig het embleem van Unie af te beelden en een passende financieringsverklaring weer te geven die luidt “gefinancierd door de Europese Unie – </a:t>
            </a:r>
            <a:r>
              <a:rPr lang="nl-NL" sz="1500" dirty="0" err="1">
                <a:solidFill>
                  <a:schemeClr val="bg1"/>
                </a:solidFill>
                <a:highlight>
                  <a:srgbClr val="00689A"/>
                </a:highlight>
              </a:rPr>
              <a:t>NextGeneration</a:t>
            </a:r>
            <a:r>
              <a:rPr lang="nl-NL" sz="1500" dirty="0">
                <a:solidFill>
                  <a:schemeClr val="bg1"/>
                </a:solidFill>
                <a:highlight>
                  <a:srgbClr val="00689A"/>
                </a:highlight>
              </a:rPr>
              <a:t> EU”, </a:t>
            </a:r>
            <a:r>
              <a:rPr lang="nl-NL" sz="1500" dirty="0"/>
              <a:t>met name wanneer zij de acties en resultaten ervan promoten, door meerdere doelgroepen, waaronder de media en het grote publiek, doelgericht en op samenhangende, doeltreffende en evenredige wijze te informeren. </a:t>
            </a:r>
          </a:p>
          <a:p>
            <a:r>
              <a:rPr lang="nl-NL" sz="1500" dirty="0"/>
              <a:t>(3) De Commissie voert informatie- en communicatiemaatregelen uit met betrekking tot de faciliteit, de overeenkomstig de faciliteit genomen maatregelen en de bereikte resultaten. De Commissie zorgt ervoor dat de vertegenwoordiging van het Europees Parlement zo nodig van haar werkzaamheden in kennis worden gesteld en bij die maatregelen worden betrokken. De financiële middelen die worden toegewezen aan de faciliteit dragen tevens bij aan de institutionele communicatie over de politieke prioriteiten van de Unie, voor zover zij verband houden met de in artikel 4 vermelde doelstellingen. </a:t>
            </a:r>
          </a:p>
          <a:p>
            <a:endParaRPr lang="nl-NL" sz="1500" dirty="0"/>
          </a:p>
          <a:p>
            <a:endParaRPr lang="nl-NL" sz="1500" dirty="0"/>
          </a:p>
          <a:p>
            <a:endParaRPr lang="nl-NL" sz="1500" dirty="0"/>
          </a:p>
          <a:p>
            <a:endParaRPr lang="nl-NL" sz="1500" dirty="0"/>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8</a:t>
            </a:fld>
            <a:endParaRPr lang="nl-NL" dirty="0"/>
          </a:p>
        </p:txBody>
      </p:sp>
    </p:spTree>
    <p:extLst>
      <p:ext uri="{BB962C8B-B14F-4D97-AF65-F5344CB8AC3E}">
        <p14:creationId xmlns:p14="http://schemas.microsoft.com/office/powerpoint/2010/main" val="370108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919C-9CA1-530D-26DB-EE93010508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DFC3A-1EE3-9CC7-584A-A3DFD7E6F0C6}"/>
              </a:ext>
            </a:extLst>
          </p:cNvPr>
          <p:cNvSpPr>
            <a:spLocks noGrp="1"/>
          </p:cNvSpPr>
          <p:nvPr>
            <p:ph type="title"/>
          </p:nvPr>
        </p:nvSpPr>
        <p:spPr>
          <a:xfrm>
            <a:off x="633412" y="898541"/>
            <a:ext cx="10923588" cy="827199"/>
          </a:xfrm>
        </p:spPr>
        <p:txBody>
          <a:bodyPr>
            <a:normAutofit fontScale="90000"/>
          </a:bodyPr>
          <a:lstStyle/>
          <a:p>
            <a:r>
              <a:rPr lang="nl-NL" sz="2800" dirty="0"/>
              <a:t>Artikel 10 – financieringsovereenkomst van de herstel- en veerkrachtfaciliteit (1/2)</a:t>
            </a:r>
            <a:br>
              <a:rPr lang="nl-NL" sz="2800" dirty="0"/>
            </a:br>
            <a:r>
              <a:rPr lang="nl-NL" sz="1600" i="1" dirty="0"/>
              <a:t>Publicatie van informatie, zichtbaarheid van financiering door de Europese Unie en gebruiksrecht </a:t>
            </a:r>
          </a:p>
        </p:txBody>
      </p:sp>
      <p:sp>
        <p:nvSpPr>
          <p:cNvPr id="3" name="Tijdelijke aanduiding voor inhoud 2">
            <a:extLst>
              <a:ext uri="{FF2B5EF4-FFF2-40B4-BE49-F238E27FC236}">
                <a16:creationId xmlns:a16="http://schemas.microsoft.com/office/drawing/2014/main" id="{F5E2A8B6-2861-D73C-6C47-39EDF54D0786}"/>
              </a:ext>
            </a:extLst>
          </p:cNvPr>
          <p:cNvSpPr>
            <a:spLocks noGrp="1"/>
          </p:cNvSpPr>
          <p:nvPr>
            <p:ph sz="quarter" idx="13"/>
          </p:nvPr>
        </p:nvSpPr>
        <p:spPr>
          <a:xfrm>
            <a:off x="633412" y="1865343"/>
            <a:ext cx="10923588" cy="4622744"/>
          </a:xfrm>
        </p:spPr>
        <p:txBody>
          <a:bodyPr>
            <a:normAutofit/>
          </a:bodyPr>
          <a:lstStyle/>
          <a:p>
            <a:r>
              <a:rPr lang="nl-NL" sz="1500" dirty="0"/>
              <a:t>(1) Verminderd artikel 34 </a:t>
            </a:r>
            <a:r>
              <a:rPr lang="nl-NL" sz="1500" dirty="0">
                <a:solidFill>
                  <a:srgbClr val="000000"/>
                </a:solidFill>
                <a:effectLst/>
              </a:rPr>
              <a:t>van de verordening tot instelling van de herstel- en</a:t>
            </a:r>
            <a:r>
              <a:rPr lang="nl-NL" sz="1500" dirty="0">
                <a:solidFill>
                  <a:srgbClr val="000000"/>
                </a:solidFill>
              </a:rPr>
              <a:t> </a:t>
            </a:r>
            <a:r>
              <a:rPr lang="nl-NL" sz="1500" dirty="0">
                <a:solidFill>
                  <a:srgbClr val="000000"/>
                </a:solidFill>
                <a:effectLst/>
              </a:rPr>
              <a:t>veerkrachtfaciliteit moeten bij de uitvoering van het herstel- en veerkrachtplan de informatie, de communicatie en de publiciteit voor de financiering van de lidstaat ten minste van hetzelfde niveau zijn als voorgeschreven in de regels van de lidstaat voor overheidsfinanciering zonder</a:t>
            </a:r>
            <a:r>
              <a:rPr lang="nl-NL" sz="1500" dirty="0">
                <a:solidFill>
                  <a:srgbClr val="000000"/>
                </a:solidFill>
              </a:rPr>
              <a:t> </a:t>
            </a:r>
            <a:r>
              <a:rPr lang="nl-NL" sz="1500" dirty="0">
                <a:solidFill>
                  <a:srgbClr val="000000"/>
                </a:solidFill>
                <a:effectLst/>
              </a:rPr>
              <a:t>bijdragen uit de Uniebegroting.</a:t>
            </a:r>
            <a:endParaRPr lang="nl-NL" sz="1500" dirty="0"/>
          </a:p>
          <a:p>
            <a:r>
              <a:rPr lang="nl-NL" sz="1500" dirty="0"/>
              <a:t>(2) Om te voldoen aan zijn verplichtingen krachtens artikel 34, lid 2, van de verordening tot instelling van de herstel- en veerkrachtfaciliteit en met name om te waarborgen dat meerdere doelgroepen, waaronder de media en het grote publiek, doelgericht en op samenhangende, doeltreffende en evenredige wijze worden geïnformeerd, moet de lidstaat:</a:t>
            </a:r>
          </a:p>
          <a:p>
            <a:pPr marL="972900" lvl="2" indent="-342900">
              <a:buFont typeface="+mj-lt"/>
              <a:buAutoNum type="alphaLcParenR"/>
            </a:pPr>
            <a:r>
              <a:rPr lang="nl-NL" sz="1500" dirty="0"/>
              <a:t>op lidstaatniveau over een strategie beschikken om meer bekendheid te geven aan en te zorgen voor erkenning van de bijdrage van de herstel- en veerkrachtfaciliteit aan het herstel van Europa en in het bijzonder aan de gelijktijdige groene en digitale transitie;</a:t>
            </a:r>
          </a:p>
          <a:p>
            <a:pPr marL="972900" lvl="2" indent="-342900">
              <a:buFont typeface="+mj-lt"/>
              <a:buAutoNum type="alphaLcParenR"/>
            </a:pPr>
            <a:r>
              <a:rPr lang="nl-NL" sz="1500" dirty="0"/>
              <a:t>indien van toepassing bij alle communicatieactiviteiten op project- en lidstaatniveau </a:t>
            </a:r>
            <a:r>
              <a:rPr lang="nl-NL" sz="1500" dirty="0">
                <a:solidFill>
                  <a:schemeClr val="bg1"/>
                </a:solidFill>
                <a:highlight>
                  <a:srgbClr val="00689A"/>
                </a:highlight>
              </a:rPr>
              <a:t>het EU-embleem correct en prominent afbeelden met een passende financieringsverklaring</a:t>
            </a:r>
            <a:r>
              <a:rPr lang="nl-NL" sz="1500" dirty="0">
                <a:solidFill>
                  <a:schemeClr val="bg1"/>
                </a:solidFill>
              </a:rPr>
              <a:t> </a:t>
            </a:r>
            <a:r>
              <a:rPr lang="nl-NL" sz="1500" dirty="0"/>
              <a:t>die luidt (zo nodig vertaald in lokale talen) “Gefinancierd door de Europese Unie — </a:t>
            </a:r>
            <a:r>
              <a:rPr lang="nl-NL" sz="1500" dirty="0" err="1"/>
              <a:t>NextGenerationEU</a:t>
            </a:r>
            <a:r>
              <a:rPr lang="nl-NL" sz="1500" dirty="0"/>
              <a:t>”;</a:t>
            </a:r>
          </a:p>
          <a:p>
            <a:pPr marL="972900" lvl="2" indent="-342900">
              <a:buFont typeface="+mj-lt"/>
              <a:buAutoNum type="alphaLcParenR"/>
            </a:pPr>
            <a:r>
              <a:rPr lang="nl-NL" sz="1500" dirty="0"/>
              <a:t>één enkele webruimte met informatie over het herstel- en veerkrachtplan en gerelateerde projecten ontwikkelen en onderhouden, en de specifieke weblink aan de Commissie meedelen;</a:t>
            </a:r>
          </a:p>
          <a:p>
            <a:pPr marL="972900" lvl="2" indent="-342900">
              <a:buFont typeface="+mj-lt"/>
              <a:buAutoNum type="alphaLcParenR"/>
            </a:pPr>
            <a:r>
              <a:rPr lang="nl-NL" sz="1500" dirty="0"/>
              <a:t>ervoor zorgen dat de eindontvangers van Uniefinanciering in het kader van de herstel- en veerkrachtfaciliteit </a:t>
            </a:r>
            <a:r>
              <a:rPr lang="nl-NL" sz="1500" dirty="0">
                <a:solidFill>
                  <a:schemeClr val="bg1"/>
                </a:solidFill>
                <a:highlight>
                  <a:srgbClr val="00689A"/>
                </a:highlight>
              </a:rPr>
              <a:t>de oorsprong van de Uniefinanciering erkennen en de zichtbaarheid ervan waarborgen.</a:t>
            </a:r>
          </a:p>
        </p:txBody>
      </p:sp>
      <p:sp>
        <p:nvSpPr>
          <p:cNvPr id="6" name="Tijdelijke aanduiding voor dianummer 5">
            <a:extLst>
              <a:ext uri="{FF2B5EF4-FFF2-40B4-BE49-F238E27FC236}">
                <a16:creationId xmlns:a16="http://schemas.microsoft.com/office/drawing/2014/main" id="{27C0F1B6-B584-58B0-265F-63651631474E}"/>
              </a:ext>
            </a:extLst>
          </p:cNvPr>
          <p:cNvSpPr>
            <a:spLocks noGrp="1"/>
          </p:cNvSpPr>
          <p:nvPr>
            <p:ph type="sldNum" sz="quarter" idx="16"/>
          </p:nvPr>
        </p:nvSpPr>
        <p:spPr/>
        <p:txBody>
          <a:bodyPr/>
          <a:lstStyle/>
          <a:p>
            <a:fld id="{10A0A6AF-03C5-477E-939A-E28F7E7F05EA}" type="slidenum">
              <a:rPr lang="nl-NL" smtClean="0"/>
              <a:pPr/>
              <a:t>9</a:t>
            </a:fld>
            <a:endParaRPr lang="nl-NL" dirty="0"/>
          </a:p>
        </p:txBody>
      </p:sp>
    </p:spTree>
    <p:extLst>
      <p:ext uri="{BB962C8B-B14F-4D97-AF65-F5344CB8AC3E}">
        <p14:creationId xmlns:p14="http://schemas.microsoft.com/office/powerpoint/2010/main" val="4097573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7,6,Wetsartikelen omtrent de communicatie- en zichtbaarheidseisen "/>
</p:tagLst>
</file>

<file path=ppt/theme/theme1.xml><?xml version="1.0" encoding="utf-8"?>
<a:theme xmlns:a="http://schemas.openxmlformats.org/drawingml/2006/main" name="Financiën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2.xml><?xml version="1.0" encoding="utf-8"?>
<a:theme xmlns:a="http://schemas.openxmlformats.org/drawingml/2006/main" name="Financiën Engelstalig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9A7520A825D418FD7F4F605162D2A" ma:contentTypeVersion="6" ma:contentTypeDescription="Een nieuw document maken." ma:contentTypeScope="" ma:versionID="5ba9cf45ab273abfaf9040f91d2d67a8">
  <xsd:schema xmlns:xsd="http://www.w3.org/2001/XMLSchema" xmlns:xs="http://www.w3.org/2001/XMLSchema" xmlns:p="http://schemas.microsoft.com/office/2006/metadata/properties" xmlns:ns2="d7a187d9-a854-4467-9103-8adc49ee9a7f" xmlns:ns3="bf65019f-7cf9-4a5d-bce5-33532adc0aa3" targetNamespace="http://schemas.microsoft.com/office/2006/metadata/properties" ma:root="true" ma:fieldsID="8e6e65878a2be5d181f3fe6201cf7101" ns2:_="" ns3:_="">
    <xsd:import namespace="d7a187d9-a854-4467-9103-8adc49ee9a7f"/>
    <xsd:import namespace="bf65019f-7cf9-4a5d-bce5-33532adc0aa3"/>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3:Map" minOccurs="0"/>
                <xsd:element ref="ns3:Rozelaarsen" minOccurs="0"/>
                <xsd:element ref="ns3:The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187d9-a854-4467-9103-8adc49ee9a7f"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65019f-7cf9-4a5d-bce5-33532adc0aa3" elementFormDefault="qualified">
    <xsd:import namespace="http://schemas.microsoft.com/office/2006/documentManagement/types"/>
    <xsd:import namespace="http://schemas.microsoft.com/office/infopath/2007/PartnerControls"/>
    <xsd:element name="lcf76f155ced4ddcb4097134ff3c332f" ma:index="11" nillable="true" ma:displayName="Afbeeldingtags_0" ma:hidden="true" ma:internalName="lcf76f155ced4ddcb4097134ff3c332f">
      <xsd:simpleType>
        <xsd:restriction base="dms:Note"/>
      </xsd:simpleType>
    </xsd:element>
    <xsd:element name="Map" ma:index="12" nillable="true" ma:displayName="Map" ma:description="hoofdonderwero" ma:format="Dropdown" ma:internalName="Map">
      <xsd:simpleType>
        <xsd:restriction base="dms:Choice">
          <xsd:enumeration value="NZKG-DO"/>
          <xsd:enumeration value="NZKG-BPF"/>
          <xsd:enumeration value="NZKG-BC Ruimte"/>
          <xsd:enumeration value="NZKG- PB NZKG"/>
          <xsd:enumeration value="GS"/>
          <xsd:enumeration value="JTF IJmond"/>
          <xsd:enumeration value="Net op Zee"/>
          <xsd:enumeration value="Houtrakpolder (HRP)"/>
          <xsd:enumeration value="Amsterdam"/>
          <xsd:enumeration value="Zeehaven IJmuiden"/>
          <xsd:enumeration value="STAF"/>
          <xsd:enumeration value="NZKG-BC ET VI"/>
          <xsd:enumeration value="RIA"/>
        </xsd:restriction>
      </xsd:simpleType>
    </xsd:element>
    <xsd:element name="Rozelaarsen" ma:index="13" nillable="true" ma:displayName="onderwerp" ma:format="Dropdown" ma:internalName="Rozelaarsen">
      <xsd:simpleType>
        <xsd:restriction base="dms:Choice">
          <xsd:enumeration value="Keuze 1"/>
        </xsd:restriction>
      </xsd:simpleType>
    </xsd:element>
    <xsd:element name="Thema" ma:index="14" nillable="true" ma:displayName="Thema" ma:format="Dropdown" ma:internalName="Thema">
      <xsd:simpleType>
        <xsd:restriction base="dms:Choice">
          <xsd:enumeration value="Werkbezoek"/>
          <xsd:enumeration value="Keuze 2"/>
          <xsd:enumeration value="Keuz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65019f-7cf9-4a5d-bce5-33532adc0aa3" xsi:nil="true"/>
    <_dlc_DocId xmlns="d7a187d9-a854-4467-9103-8adc49ee9a7f">U4UKWCNDWFM3-1890706522-20560</_dlc_DocId>
    <_dlc_DocIdUrl xmlns="d7a187d9-a854-4467-9103-8adc49ee9a7f">
      <Url>https://provincienoordholland.sharepoint.com/teams/BEL-IOT-H/_layouts/15/DocIdRedir.aspx?ID=U4UKWCNDWFM3-1890706522-20560</Url>
      <Description>U4UKWCNDWFM3-1890706522-20560</Description>
    </_dlc_DocIdUrl>
    <Map xmlns="bf65019f-7cf9-4a5d-bce5-33532adc0aa3" xsi:nil="true"/>
    <Thema xmlns="bf65019f-7cf9-4a5d-bce5-33532adc0aa3" xsi:nil="true"/>
    <Rozelaarsen xmlns="bf65019f-7cf9-4a5d-bce5-33532adc0aa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414E5B-9D5B-4205-A50E-49148ED5F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a187d9-a854-4467-9103-8adc49ee9a7f"/>
    <ds:schemaRef ds:uri="bf65019f-7cf9-4a5d-bce5-33532adc0a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27465-A83D-4C1A-8D8C-D703E702F981}">
  <ds:schemaRefs>
    <ds:schemaRef ds:uri="http://www.w3.org/XML/1998/namespace"/>
    <ds:schemaRef ds:uri="http://purl.org/dc/terms/"/>
    <ds:schemaRef ds:uri="http://schemas.microsoft.com/office/2006/documentManagement/types"/>
    <ds:schemaRef ds:uri="9a916028-6196-4580-a12a-239b40ea346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334a538f-000b-41cb-bf8f-cca5bba70f83"/>
    <ds:schemaRef ds:uri="http://purl.org/dc/dcmitype/"/>
    <ds:schemaRef ds:uri="bf65019f-7cf9-4a5d-bce5-33532adc0aa3"/>
    <ds:schemaRef ds:uri="d7a187d9-a854-4467-9103-8adc49ee9a7f"/>
  </ds:schemaRefs>
</ds:datastoreItem>
</file>

<file path=customXml/itemProps3.xml><?xml version="1.0" encoding="utf-8"?>
<ds:datastoreItem xmlns:ds="http://schemas.openxmlformats.org/officeDocument/2006/customXml" ds:itemID="{CE8C4E83-3DB6-4342-925B-D69DC3A2CAB2}">
  <ds:schemaRefs>
    <ds:schemaRef ds:uri="http://schemas.microsoft.com/sharepoint/events"/>
  </ds:schemaRefs>
</ds:datastoreItem>
</file>

<file path=customXml/itemProps4.xml><?xml version="1.0" encoding="utf-8"?>
<ds:datastoreItem xmlns:ds="http://schemas.openxmlformats.org/officeDocument/2006/customXml" ds:itemID="{D4341E7E-B317-4BDF-BB24-0D8BB2E59CA4}">
  <ds:schemaRefs>
    <ds:schemaRef ds:uri="http://schemas.microsoft.com/sharepoint/v3/contenttype/forms"/>
  </ds:schemaRefs>
</ds:datastoreItem>
</file>

<file path=docMetadata/LabelInfo.xml><?xml version="1.0" encoding="utf-8"?>
<clbl:labelList xmlns:clbl="http://schemas.microsoft.com/office/2020/mipLabelMetadata">
  <clbl:label id="{5b4b5705-b4ff-46b5-8261-fc5f5f46f4b9}" enabled="1" method="Standard" siteId="{49f943ef-3ce2-42d2-b529-ea37741a617b}" contentBits="0" removed="0"/>
</clbl:labelList>
</file>

<file path=docProps/app.xml><?xml version="1.0" encoding="utf-8"?>
<Properties xmlns="http://schemas.openxmlformats.org/officeDocument/2006/extended-properties" xmlns:vt="http://schemas.openxmlformats.org/officeDocument/2006/docPropsVTypes">
  <Template>16008 RIJK - Sjabloon 16x9 Donkerblauw</Template>
  <TotalTime>0</TotalTime>
  <Words>6872</Words>
  <Application>Microsoft Office PowerPoint</Application>
  <PresentationFormat>Breedbeeld</PresentationFormat>
  <Paragraphs>476</Paragraphs>
  <Slides>52</Slides>
  <Notes>43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52</vt:i4>
      </vt:variant>
    </vt:vector>
  </HeadingPairs>
  <TitlesOfParts>
    <vt:vector size="59" baseType="lpstr">
      <vt:lpstr>Arial</vt:lpstr>
      <vt:lpstr>Calibri</vt:lpstr>
      <vt:lpstr>Times New Roman</vt:lpstr>
      <vt:lpstr>Verdana</vt:lpstr>
      <vt:lpstr>Wingdings</vt:lpstr>
      <vt:lpstr>Financiën - 16x9 Donkerblauw</vt:lpstr>
      <vt:lpstr>Financiën Engelstalig - 16x9 Donkerblauw</vt:lpstr>
      <vt:lpstr>Communicatie &amp; zichtbaarheid van de HVF-financiering</vt:lpstr>
      <vt:lpstr>Afkortingen </vt:lpstr>
      <vt:lpstr>PowerPoint-presentatie</vt:lpstr>
      <vt:lpstr>Herstel- en Veerkrachtfaciliteit - NextGenerationEU Bron: Staat van de Unie 2021, 15 september, door Ursula von der Leyen</vt:lpstr>
      <vt:lpstr>Communicatie- en zichtbaarheidseisen zijn juridisch bindend </vt:lpstr>
      <vt:lpstr>Wetsartikelen omtrent de communicatie- en zichtbaarheidseisen </vt:lpstr>
      <vt:lpstr>PowerPoint-presentatie</vt:lpstr>
      <vt:lpstr> Verordening (EU) 2021/241 van het Europees Parlement en de Raad van 12 februari 2021 tot instelling van de herstel- en veerkrachtfaciliteit  Artikel 34 – informatie, communicatie en publiciteit</vt:lpstr>
      <vt:lpstr>Artikel 10 – financieringsovereenkomst van de herstel- en veerkrachtfaciliteit (1/2) Publicatie van informatie, zichtbaarheid van financiering door de Europese Unie en gebruiksrecht </vt:lpstr>
      <vt:lpstr>Artikel 10 – financieringsovereenkomst van de herstel- en veerkrachtfaciliteit (2/2) Publicatie van informatie, zichtbaarheid van financiering door de Europese Unie en gebruiksrecht </vt:lpstr>
      <vt:lpstr>Verduidelijking - Artikel 34 en artikel 10</vt:lpstr>
      <vt:lpstr>Regels voor communicatie en zichtbaarheid </vt:lpstr>
      <vt:lpstr>Vijf communicatie- en zichtbaarheidsregels </vt:lpstr>
      <vt:lpstr>PowerPoint-presentatie</vt:lpstr>
      <vt:lpstr>PowerPoint-presentatie</vt:lpstr>
      <vt:lpstr>PowerPoint-presentatie</vt:lpstr>
      <vt:lpstr>PowerPoint-presentatie</vt:lpstr>
      <vt:lpstr>Communicatieschema (I)</vt:lpstr>
      <vt:lpstr>Communicatieschema (II)</vt:lpstr>
      <vt:lpstr>Communicatieschema (III)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Belangrijke links:</vt:lpstr>
      <vt:lpstr>Belangrijke links:</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Stoop, RGS (Rob) (BEDR/I/REG)</dc:creator>
  <cp:lastModifiedBy>Anika van den Bogaert</cp:lastModifiedBy>
  <cp:revision>207</cp:revision>
  <dcterms:created xsi:type="dcterms:W3CDTF">2017-08-07T06:15:39Z</dcterms:created>
  <dcterms:modified xsi:type="dcterms:W3CDTF">2025-08-11T09:30:21Z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0fede-0e59-47ad-af95-4e63bbdb932d_Enabled">
    <vt:lpwstr>true</vt:lpwstr>
  </property>
  <property fmtid="{D5CDD505-2E9C-101B-9397-08002B2CF9AE}" pid="3" name="MSIP_Label_6800fede-0e59-47ad-af95-4e63bbdb932d_SetDate">
    <vt:lpwstr>2023-05-23T12:11:07Z</vt:lpwstr>
  </property>
  <property fmtid="{D5CDD505-2E9C-101B-9397-08002B2CF9AE}" pid="4" name="MSIP_Label_6800fede-0e59-47ad-af95-4e63bbdb932d_Method">
    <vt:lpwstr>Standard</vt:lpwstr>
  </property>
  <property fmtid="{D5CDD505-2E9C-101B-9397-08002B2CF9AE}" pid="5" name="MSIP_Label_6800fede-0e59-47ad-af95-4e63bbdb932d_Name">
    <vt:lpwstr>FIN-DGGT-Rijksoverheid</vt:lpwstr>
  </property>
  <property fmtid="{D5CDD505-2E9C-101B-9397-08002B2CF9AE}" pid="6" name="MSIP_Label_6800fede-0e59-47ad-af95-4e63bbdb932d_SiteId">
    <vt:lpwstr>84712536-f524-40a0-913b-5d25ba502732</vt:lpwstr>
  </property>
  <property fmtid="{D5CDD505-2E9C-101B-9397-08002B2CF9AE}" pid="7" name="MSIP_Label_6800fede-0e59-47ad-af95-4e63bbdb932d_ActionId">
    <vt:lpwstr>df12ef58-ddba-4d71-8a12-158a7f635b0d</vt:lpwstr>
  </property>
  <property fmtid="{D5CDD505-2E9C-101B-9397-08002B2CF9AE}" pid="8" name="MSIP_Label_6800fede-0e59-47ad-af95-4e63bbdb932d_ContentBits">
    <vt:lpwstr>0</vt:lpwstr>
  </property>
  <property fmtid="{D5CDD505-2E9C-101B-9397-08002B2CF9AE}" pid="9" name="ContentTypeId">
    <vt:lpwstr>0x0101000869A7520A825D418FD7F4F605162D2A</vt:lpwstr>
  </property>
  <property fmtid="{D5CDD505-2E9C-101B-9397-08002B2CF9AE}" pid="10" name="MediaServiceImageTags">
    <vt:lpwstr/>
  </property>
  <property fmtid="{D5CDD505-2E9C-101B-9397-08002B2CF9AE}" pid="11" name="n0473b643a634bdd9d0f8eb24a9f924c">
    <vt:lpwstr>In behandeling|4c7b17d3-99d4-47d2-96b3-f1007e31f881</vt:lpwstr>
  </property>
  <property fmtid="{D5CDD505-2E9C-101B-9397-08002B2CF9AE}" pid="12" name="TaxCatchAll">
    <vt:lpwstr>14;#BEL:DE|7ff6382b-6c99-422e-9190-89d9f1ec595f;#1;#In behandeling|4c7b17d3-99d4-47d2-96b3-f1007e31f881</vt:lpwstr>
  </property>
  <property fmtid="{D5CDD505-2E9C-101B-9397-08002B2CF9AE}" pid="13" name="Organisatieonderdeel">
    <vt:lpwstr>14</vt:lpwstr>
  </property>
  <property fmtid="{D5CDD505-2E9C-101B-9397-08002B2CF9AE}" pid="14" name="cacfb565f8424c199369c1c3170d561c">
    <vt:lpwstr>BEL:DE|7ff6382b-6c99-422e-9190-89d9f1ec595f</vt:lpwstr>
  </property>
  <property fmtid="{D5CDD505-2E9C-101B-9397-08002B2CF9AE}" pid="15" name="_dlc_DocIdItemGuid">
    <vt:lpwstr>9f81c39b-a78a-4613-a84e-d8e97ba9b48a</vt:lpwstr>
  </property>
  <property fmtid="{D5CDD505-2E9C-101B-9397-08002B2CF9AE}" pid="16" name="af5ae35b54c84f09896a11b2dec84839">
    <vt:lpwstr/>
  </property>
  <property fmtid="{D5CDD505-2E9C-101B-9397-08002B2CF9AE}" pid="17" name="Weg_x002d__x0020_vaarwegnummer">
    <vt:lpwstr/>
  </property>
  <property fmtid="{D5CDD505-2E9C-101B-9397-08002B2CF9AE}" pid="18" name="Status_x0020_document">
    <vt:lpwstr/>
  </property>
  <property fmtid="{D5CDD505-2E9C-101B-9397-08002B2CF9AE}" pid="19" name="ge2120871af745b1ae0504045904b319">
    <vt:lpwstr/>
  </property>
  <property fmtid="{D5CDD505-2E9C-101B-9397-08002B2CF9AE}" pid="20" name="PNHActiviteit">
    <vt:lpwstr/>
  </property>
  <property fmtid="{D5CDD505-2E9C-101B-9397-08002B2CF9AE}" pid="21" name="Domein">
    <vt:lpwstr/>
  </property>
  <property fmtid="{D5CDD505-2E9C-101B-9397-08002B2CF9AE}" pid="22" name="Grondslag_x0020_openbaar">
    <vt:lpwstr/>
  </property>
  <property fmtid="{D5CDD505-2E9C-101B-9397-08002B2CF9AE}" pid="23" name="ncd4c9f9bf614d388b72eb91968d1b81">
    <vt:lpwstr/>
  </property>
  <property fmtid="{D5CDD505-2E9C-101B-9397-08002B2CF9AE}" pid="24" name="l198d4b554344fde9cd760def4ef28fe">
    <vt:lpwstr/>
  </property>
  <property fmtid="{D5CDD505-2E9C-101B-9397-08002B2CF9AE}" pid="25" name="ad9c06bc15a3492eb529eb48ca2db363">
    <vt:lpwstr/>
  </property>
  <property fmtid="{D5CDD505-2E9C-101B-9397-08002B2CF9AE}" pid="26" name="Documenttype">
    <vt:lpwstr/>
  </property>
  <property fmtid="{D5CDD505-2E9C-101B-9397-08002B2CF9AE}" pid="27" name="gc0684d3c12b44f3a596ed170a775d7b">
    <vt:lpwstr/>
  </property>
  <property fmtid="{D5CDD505-2E9C-101B-9397-08002B2CF9AE}" pid="28" name="eb6d96c7a39b4a82859d6395136e1d0d">
    <vt:lpwstr/>
  </property>
  <property fmtid="{D5CDD505-2E9C-101B-9397-08002B2CF9AE}" pid="29" name="Status dossier">
    <vt:lpwstr>1;#In behandeling|4c7b17d3-99d4-47d2-96b3-f1007e31f881</vt:lpwstr>
  </property>
  <property fmtid="{D5CDD505-2E9C-101B-9397-08002B2CF9AE}" pid="30" name="Objectsoort">
    <vt:lpwstr/>
  </property>
  <property fmtid="{D5CDD505-2E9C-101B-9397-08002B2CF9AE}" pid="31" name="p5189299153b471dbe208a1382badc36">
    <vt:lpwstr/>
  </property>
  <property fmtid="{D5CDD505-2E9C-101B-9397-08002B2CF9AE}" pid="32" name="fc889d47b20d4b7eb23397d202ce916e">
    <vt:lpwstr/>
  </property>
  <property fmtid="{D5CDD505-2E9C-101B-9397-08002B2CF9AE}" pid="33" name="Soort_x0020_record">
    <vt:lpwstr/>
  </property>
  <property fmtid="{D5CDD505-2E9C-101B-9397-08002B2CF9AE}" pid="34" name="Aanvang_x0020_bewaartermijn">
    <vt:lpwstr/>
  </property>
  <property fmtid="{D5CDD505-2E9C-101B-9397-08002B2CF9AE}" pid="35" name="Toezichtsgebied">
    <vt:lpwstr/>
  </property>
  <property fmtid="{D5CDD505-2E9C-101B-9397-08002B2CF9AE}" pid="36" name="Grondslag_x0020_voor_x0020_geheimhouding1">
    <vt:lpwstr/>
  </property>
  <property fmtid="{D5CDD505-2E9C-101B-9397-08002B2CF9AE}" pid="37" name="Type_x0020_aanbestedingsdossier">
    <vt:lpwstr/>
  </property>
  <property fmtid="{D5CDD505-2E9C-101B-9397-08002B2CF9AE}" pid="38" name="Projectfase">
    <vt:lpwstr/>
  </property>
  <property fmtid="{D5CDD505-2E9C-101B-9397-08002B2CF9AE}" pid="39" name="fb9bf6f430b7444982f92b4cc13cc59b">
    <vt:lpwstr/>
  </property>
  <property fmtid="{D5CDD505-2E9C-101B-9397-08002B2CF9AE}" pid="40" name="Geheimhouding_x0020_opgelegd_x0020_door">
    <vt:lpwstr/>
  </property>
  <property fmtid="{D5CDD505-2E9C-101B-9397-08002B2CF9AE}" pid="41" name="cb0bc395e38145638a51dd612290f54d">
    <vt:lpwstr/>
  </property>
  <property fmtid="{D5CDD505-2E9C-101B-9397-08002B2CF9AE}" pid="42" name="dfa99505122e48579c24b43e3a44bd56">
    <vt:lpwstr/>
  </property>
  <property fmtid="{D5CDD505-2E9C-101B-9397-08002B2CF9AE}" pid="43" name="l0143d74ac9f4375b5e53f3bf171c8eb">
    <vt:lpwstr/>
  </property>
  <property fmtid="{D5CDD505-2E9C-101B-9397-08002B2CF9AE}" pid="44" name="Datum">
    <vt:filetime>2024-06-17T22:00:00Z</vt:filetime>
  </property>
  <property fmtid="{D5CDD505-2E9C-101B-9397-08002B2CF9AE}" pid="45" name="Kwalificatie_x0020_integriteit">
    <vt:lpwstr/>
  </property>
  <property fmtid="{D5CDD505-2E9C-101B-9397-08002B2CF9AE}" pid="46" name="dc72c89380db49daa673ce313ca9a274">
    <vt:lpwstr/>
  </property>
  <property fmtid="{D5CDD505-2E9C-101B-9397-08002B2CF9AE}" pid="47" name="j6fa90620fc745e8b82349fe5ebd2af6">
    <vt:lpwstr/>
  </property>
  <property fmtid="{D5CDD505-2E9C-101B-9397-08002B2CF9AE}" pid="48" name="Hoedanigheid">
    <vt:lpwstr/>
  </property>
  <property fmtid="{D5CDD505-2E9C-101B-9397-08002B2CF9AE}" pid="49" name="Uitkomst">
    <vt:lpwstr/>
  </property>
  <property fmtid="{D5CDD505-2E9C-101B-9397-08002B2CF9AE}" pid="50" name="e31121ba8f2448e0a4e586576f4bb073">
    <vt:lpwstr/>
  </property>
  <property fmtid="{D5CDD505-2E9C-101B-9397-08002B2CF9AE}" pid="51" name="Gerelateerde_x0020_applicatie">
    <vt:lpwstr/>
  </property>
  <property fmtid="{D5CDD505-2E9C-101B-9397-08002B2CF9AE}" pid="52" name="PNH_x002d_gebied">
    <vt:lpwstr/>
  </property>
  <property fmtid="{D5CDD505-2E9C-101B-9397-08002B2CF9AE}" pid="53" name="ic1e5ae45c78478e931e737a744a1309">
    <vt:lpwstr/>
  </property>
  <property fmtid="{D5CDD505-2E9C-101B-9397-08002B2CF9AE}" pid="54" name="o5875bba6424448f97b2d90a0067556d">
    <vt:lpwstr/>
  </property>
  <property fmtid="{D5CDD505-2E9C-101B-9397-08002B2CF9AE}" pid="55" name="Locatie_x0020_verplaatsen">
    <vt:lpwstr/>
  </property>
  <property fmtid="{D5CDD505-2E9C-101B-9397-08002B2CF9AE}" pid="56" name="Status_x0020_dossier">
    <vt:lpwstr>1;#In behandeling|4c7b17d3-99d4-47d2-96b3-f1007e31f881</vt:lpwstr>
  </property>
  <property fmtid="{D5CDD505-2E9C-101B-9397-08002B2CF9AE}" pid="57" name="m60a1d1c449c48bbbcc326f67337168b">
    <vt:lpwstr/>
  </property>
  <property fmtid="{D5CDD505-2E9C-101B-9397-08002B2CF9AE}" pid="58" name="oba227f9df7b4adb9fb03e006e714027">
    <vt:lpwstr/>
  </property>
  <property fmtid="{D5CDD505-2E9C-101B-9397-08002B2CF9AE}" pid="59" name="Soort_x0020_toezicht">
    <vt:lpwstr/>
  </property>
  <property fmtid="{D5CDD505-2E9C-101B-9397-08002B2CF9AE}" pid="60" name="Beleidsthema">
    <vt:lpwstr/>
  </property>
  <property fmtid="{D5CDD505-2E9C-101B-9397-08002B2CF9AE}" pid="61" name="PNHBedrijfsproces">
    <vt:lpwstr/>
  </property>
  <property fmtid="{D5CDD505-2E9C-101B-9397-08002B2CF9AE}" pid="62" name="Projectactiviteit">
    <vt:lpwstr/>
  </property>
  <property fmtid="{D5CDD505-2E9C-101B-9397-08002B2CF9AE}" pid="63" name="e3b34194e53f42cda968a65aa076568b">
    <vt:lpwstr/>
  </property>
  <property fmtid="{D5CDD505-2E9C-101B-9397-08002B2CF9AE}" pid="64" name="g885bc7ff7c74afcad9e1f351ef621c8">
    <vt:lpwstr/>
  </property>
  <property fmtid="{D5CDD505-2E9C-101B-9397-08002B2CF9AE}" pid="65" name="j3178a27eff5453fac94614d7a6a9e08">
    <vt:lpwstr/>
  </property>
  <property fmtid="{D5CDD505-2E9C-101B-9397-08002B2CF9AE}" pid="66" name="n6ae26952f94454485d08f7afa7634de">
    <vt:lpwstr/>
  </property>
  <property fmtid="{D5CDD505-2E9C-101B-9397-08002B2CF9AE}" pid="67" name="Weg- vaarwegnummer">
    <vt:lpwstr/>
  </property>
  <property fmtid="{D5CDD505-2E9C-101B-9397-08002B2CF9AE}" pid="68" name="Grondslag voor geheimhouding1">
    <vt:lpwstr/>
  </property>
  <property fmtid="{D5CDD505-2E9C-101B-9397-08002B2CF9AE}" pid="69" name="Soort record">
    <vt:lpwstr/>
  </property>
  <property fmtid="{D5CDD505-2E9C-101B-9397-08002B2CF9AE}" pid="70" name="Status document">
    <vt:lpwstr/>
  </property>
  <property fmtid="{D5CDD505-2E9C-101B-9397-08002B2CF9AE}" pid="71" name="Kwalificatie integriteit">
    <vt:lpwstr/>
  </property>
  <property fmtid="{D5CDD505-2E9C-101B-9397-08002B2CF9AE}" pid="72" name="Geheimhouding opgelegd door">
    <vt:lpwstr/>
  </property>
  <property fmtid="{D5CDD505-2E9C-101B-9397-08002B2CF9AE}" pid="73" name="PNH-gebied">
    <vt:lpwstr/>
  </property>
  <property fmtid="{D5CDD505-2E9C-101B-9397-08002B2CF9AE}" pid="74" name="Aanvang bewaartermijn">
    <vt:lpwstr/>
  </property>
  <property fmtid="{D5CDD505-2E9C-101B-9397-08002B2CF9AE}" pid="75" name="Soort toezicht">
    <vt:lpwstr/>
  </property>
  <property fmtid="{D5CDD505-2E9C-101B-9397-08002B2CF9AE}" pid="76" name="Locatie verplaatsen">
    <vt:lpwstr/>
  </property>
  <property fmtid="{D5CDD505-2E9C-101B-9397-08002B2CF9AE}" pid="77" name="Gerelateerde applicatie">
    <vt:lpwstr/>
  </property>
  <property fmtid="{D5CDD505-2E9C-101B-9397-08002B2CF9AE}" pid="78" name="Type aanbestedingsdossier">
    <vt:lpwstr/>
  </property>
  <property fmtid="{D5CDD505-2E9C-101B-9397-08002B2CF9AE}" pid="79" name="Grondslag openbaar">
    <vt:lpwstr/>
  </property>
  <property fmtid="{D5CDD505-2E9C-101B-9397-08002B2CF9AE}" pid="80" name="Jaar">
    <vt:lpwstr>2024</vt:lpwstr>
  </property>
  <property fmtid="{D5CDD505-2E9C-101B-9397-08002B2CF9AE}" pid="81" name="Overleg">
    <vt:lpwstr>Ambtelijk Overleg</vt:lpwstr>
  </property>
  <property fmtid="{D5CDD505-2E9C-101B-9397-08002B2CF9AE}" pid="82" name="_docset_NoMedatataSyncRequired">
    <vt:lpwstr>True</vt:lpwstr>
  </property>
</Properties>
</file>